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70" r:id="rId4"/>
    <p:sldId id="261" r:id="rId5"/>
    <p:sldId id="274" r:id="rId6"/>
    <p:sldId id="275" r:id="rId7"/>
    <p:sldId id="336" r:id="rId8"/>
    <p:sldId id="280" r:id="rId9"/>
    <p:sldId id="288" r:id="rId10"/>
    <p:sldId id="273" r:id="rId11"/>
    <p:sldId id="338" r:id="rId12"/>
    <p:sldId id="283" r:id="rId13"/>
    <p:sldId id="281" r:id="rId14"/>
    <p:sldId id="277" r:id="rId15"/>
    <p:sldId id="287" r:id="rId16"/>
    <p:sldId id="339" r:id="rId17"/>
    <p:sldId id="285" r:id="rId18"/>
    <p:sldId id="286" r:id="rId19"/>
    <p:sldId id="340" r:id="rId20"/>
    <p:sldId id="262" r:id="rId21"/>
    <p:sldId id="272" r:id="rId22"/>
    <p:sldId id="341" r:id="rId23"/>
    <p:sldId id="342" r:id="rId24"/>
    <p:sldId id="343" r:id="rId25"/>
    <p:sldId id="344" r:id="rId26"/>
    <p:sldId id="345" r:id="rId27"/>
    <p:sldId id="294" r:id="rId28"/>
    <p:sldId id="295" r:id="rId29"/>
    <p:sldId id="301" r:id="rId30"/>
    <p:sldId id="296" r:id="rId31"/>
    <p:sldId id="297" r:id="rId32"/>
    <p:sldId id="302" r:id="rId33"/>
    <p:sldId id="303" r:id="rId34"/>
    <p:sldId id="298" r:id="rId35"/>
    <p:sldId id="299" r:id="rId36"/>
    <p:sldId id="300" r:id="rId37"/>
    <p:sldId id="304" r:id="rId38"/>
    <p:sldId id="346" r:id="rId39"/>
    <p:sldId id="264" r:id="rId40"/>
    <p:sldId id="305" r:id="rId41"/>
    <p:sldId id="307" r:id="rId42"/>
    <p:sldId id="308" r:id="rId43"/>
    <p:sldId id="309" r:id="rId44"/>
    <p:sldId id="310" r:id="rId45"/>
    <p:sldId id="312" r:id="rId46"/>
    <p:sldId id="313" r:id="rId47"/>
    <p:sldId id="314" r:id="rId48"/>
    <p:sldId id="315" r:id="rId49"/>
    <p:sldId id="266" r:id="rId50"/>
    <p:sldId id="259" r:id="rId51"/>
    <p:sldId id="279" r:id="rId52"/>
    <p:sldId id="289" r:id="rId53"/>
    <p:sldId id="267" r:id="rId54"/>
    <p:sldId id="334" r:id="rId55"/>
    <p:sldId id="335" r:id="rId56"/>
    <p:sldId id="347" r:id="rId57"/>
    <p:sldId id="268" r:id="rId58"/>
    <p:sldId id="269" r:id="rId59"/>
    <p:sldId id="260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2A"/>
    <a:srgbClr val="007434"/>
    <a:srgbClr val="007E39"/>
    <a:srgbClr val="00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8" autoAdjust="0"/>
    <p:restoredTop sz="94943" autoAdjust="0"/>
  </p:normalViewPr>
  <p:slideViewPr>
    <p:cSldViewPr>
      <p:cViewPr>
        <p:scale>
          <a:sx n="100" d="100"/>
          <a:sy n="100" d="100"/>
        </p:scale>
        <p:origin x="-612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78"/>
    </p:cViewPr>
  </p:sorterViewPr>
  <p:notesViewPr>
    <p:cSldViewPr>
      <p:cViewPr varScale="1">
        <p:scale>
          <a:sx n="85" d="100"/>
          <a:sy n="85" d="100"/>
        </p:scale>
        <p:origin x="-37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image" Target="../media/image17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8EDDCA-B8FF-4186-B81C-650710242AB7}" type="doc">
      <dgm:prSet loTypeId="urn:microsoft.com/office/officeart/2005/8/layout/matrix1" loCatId="matrix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CF8D52-75F4-4906-892B-DE9C51E9774B}">
      <dgm:prSet phldrT="[Text]" custT="1"/>
      <dgm:spPr>
        <a:solidFill>
          <a:srgbClr val="CCFFCC"/>
        </a:solidFill>
      </dgm:spPr>
      <dgm:t>
        <a:bodyPr anchor="t" anchorCtr="0"/>
        <a:lstStyle/>
        <a:p>
          <a:r>
            <a:rPr lang="en-US" sz="1600" dirty="0" smtClean="0">
              <a:solidFill>
                <a:srgbClr val="008000"/>
              </a:solidFill>
            </a:rPr>
            <a:t>InduSoft Web Studio</a:t>
          </a:r>
        </a:p>
      </dgm:t>
    </dgm:pt>
    <dgm:pt modelId="{AA8DF4C1-1A8A-4D33-9D48-36038F37CF4C}" type="parTrans" cxnId="{06A01F75-1D5E-4608-ADD4-FEA0D7BB8E0F}">
      <dgm:prSet/>
      <dgm:spPr/>
      <dgm:t>
        <a:bodyPr/>
        <a:lstStyle/>
        <a:p>
          <a:endParaRPr lang="en-US" sz="1600"/>
        </a:p>
      </dgm:t>
    </dgm:pt>
    <dgm:pt modelId="{E76365D8-1FE1-4F02-AC75-496AB8FF9AD7}" type="sibTrans" cxnId="{06A01F75-1D5E-4608-ADD4-FEA0D7BB8E0F}">
      <dgm:prSet/>
      <dgm:spPr/>
      <dgm:t>
        <a:bodyPr/>
        <a:lstStyle/>
        <a:p>
          <a:endParaRPr lang="en-US" sz="1600"/>
        </a:p>
      </dgm:t>
    </dgm:pt>
    <dgm:pt modelId="{8A453311-140D-4651-A750-5079DB0E2571}">
      <dgm:prSet phldrT="[Text]" custT="1"/>
      <dgm:spPr>
        <a:solidFill>
          <a:srgbClr val="008000"/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Уровень абстракции коммуникаций</a:t>
          </a:r>
          <a:endParaRPr lang="en-US" sz="1600" dirty="0">
            <a:solidFill>
              <a:schemeClr val="bg1"/>
            </a:solidFill>
          </a:endParaRPr>
        </a:p>
      </dgm:t>
    </dgm:pt>
    <dgm:pt modelId="{7FCF7B67-9753-454F-9E60-02E62F8A733A}" type="parTrans" cxnId="{5880AC02-D2E6-4782-A0AF-E10FD887EDC3}">
      <dgm:prSet/>
      <dgm:spPr/>
      <dgm:t>
        <a:bodyPr/>
        <a:lstStyle/>
        <a:p>
          <a:endParaRPr lang="en-US" sz="1600"/>
        </a:p>
      </dgm:t>
    </dgm:pt>
    <dgm:pt modelId="{543B6BE9-B156-4A60-AE3B-64E07413E36D}" type="sibTrans" cxnId="{5880AC02-D2E6-4782-A0AF-E10FD887EDC3}">
      <dgm:prSet/>
      <dgm:spPr/>
      <dgm:t>
        <a:bodyPr/>
        <a:lstStyle/>
        <a:p>
          <a:endParaRPr lang="en-US" sz="1600"/>
        </a:p>
      </dgm:t>
    </dgm:pt>
    <dgm:pt modelId="{FA6400BC-6DBB-47BB-AFE7-4E77B8A3003F}">
      <dgm:prSet phldrT="[Text]" custT="1"/>
      <dgm:spPr>
        <a:solidFill>
          <a:srgbClr val="008000"/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Уровень абстракции</a:t>
          </a:r>
        </a:p>
        <a:p>
          <a:r>
            <a:rPr lang="ru-RU" sz="1600" dirty="0" smtClean="0">
              <a:solidFill>
                <a:schemeClr val="bg1"/>
              </a:solidFill>
            </a:rPr>
            <a:t>для БД</a:t>
          </a:r>
          <a:r>
            <a:rPr lang="en-US" sz="1600" dirty="0" smtClean="0">
              <a:solidFill>
                <a:schemeClr val="bg1"/>
              </a:solidFill>
            </a:rPr>
            <a:t>/ERP</a:t>
          </a:r>
        </a:p>
      </dgm:t>
    </dgm:pt>
    <dgm:pt modelId="{F5D8819C-0744-48B1-A1FC-27ADB3FB5A6F}" type="parTrans" cxnId="{A272EB1B-C613-4CC9-B31E-B143B2B34823}">
      <dgm:prSet/>
      <dgm:spPr/>
      <dgm:t>
        <a:bodyPr/>
        <a:lstStyle/>
        <a:p>
          <a:endParaRPr lang="en-US" sz="1600"/>
        </a:p>
      </dgm:t>
    </dgm:pt>
    <dgm:pt modelId="{C77E7AC1-3BA4-4300-9A8D-873F3E4DA4BF}" type="sibTrans" cxnId="{A272EB1B-C613-4CC9-B31E-B143B2B34823}">
      <dgm:prSet/>
      <dgm:spPr/>
      <dgm:t>
        <a:bodyPr/>
        <a:lstStyle/>
        <a:p>
          <a:endParaRPr lang="en-US" sz="1600"/>
        </a:p>
      </dgm:t>
    </dgm:pt>
    <dgm:pt modelId="{46ADF96A-93CA-4288-A868-06030256E0EE}">
      <dgm:prSet phldrT="[Text]" custT="1"/>
      <dgm:spPr>
        <a:solidFill>
          <a:srgbClr val="008000"/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Уровень абстракции для </a:t>
          </a:r>
          <a:r>
            <a:rPr lang="en-US" sz="1600" dirty="0" smtClean="0">
              <a:solidFill>
                <a:schemeClr val="bg1"/>
              </a:solidFill>
            </a:rPr>
            <a:t> </a:t>
          </a:r>
          <a:r>
            <a:rPr lang="ru-RU" sz="1600" dirty="0" smtClean="0">
              <a:solidFill>
                <a:schemeClr val="bg1"/>
              </a:solidFill>
            </a:rPr>
            <a:t>аппаратного обеспечения</a:t>
          </a:r>
          <a:r>
            <a:rPr lang="en-US" sz="1600" dirty="0" smtClean="0">
              <a:solidFill>
                <a:schemeClr val="bg1"/>
              </a:solidFill>
            </a:rPr>
            <a:t>/</a:t>
          </a:r>
          <a:r>
            <a:rPr lang="ru-RU" sz="1600" dirty="0" smtClean="0">
              <a:solidFill>
                <a:schemeClr val="bg1"/>
              </a:solidFill>
            </a:rPr>
            <a:t>платформенной ОС</a:t>
          </a:r>
          <a:endParaRPr lang="en-US" sz="1600" dirty="0">
            <a:solidFill>
              <a:schemeClr val="bg1"/>
            </a:solidFill>
          </a:endParaRPr>
        </a:p>
      </dgm:t>
    </dgm:pt>
    <dgm:pt modelId="{B8847B41-2E49-451F-9BCE-259DE88E2420}" type="parTrans" cxnId="{984B5113-06E4-400E-A2A3-60F47DCFF852}">
      <dgm:prSet/>
      <dgm:spPr/>
      <dgm:t>
        <a:bodyPr/>
        <a:lstStyle/>
        <a:p>
          <a:endParaRPr lang="en-US" sz="1600"/>
        </a:p>
      </dgm:t>
    </dgm:pt>
    <dgm:pt modelId="{5C223CCB-475A-4203-8A94-94FFE9A00F87}" type="sibTrans" cxnId="{984B5113-06E4-400E-A2A3-60F47DCFF852}">
      <dgm:prSet/>
      <dgm:spPr/>
      <dgm:t>
        <a:bodyPr/>
        <a:lstStyle/>
        <a:p>
          <a:endParaRPr lang="en-US" sz="1600"/>
        </a:p>
      </dgm:t>
    </dgm:pt>
    <dgm:pt modelId="{66DEEE57-B700-4F51-A8A6-E0FA97897328}">
      <dgm:prSet phldrT="[Text]" custT="1"/>
      <dgm:spPr>
        <a:solidFill>
          <a:srgbClr val="008000"/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Уровень абстракции для проприетарных систем</a:t>
          </a:r>
          <a:endParaRPr lang="en-US" sz="1600" dirty="0">
            <a:solidFill>
              <a:schemeClr val="bg1"/>
            </a:solidFill>
          </a:endParaRPr>
        </a:p>
      </dgm:t>
    </dgm:pt>
    <dgm:pt modelId="{0BCFC8A8-8513-4529-946D-875427536D1A}" type="parTrans" cxnId="{AAD73FDF-2E6F-460C-A87B-8C513BFB02A1}">
      <dgm:prSet/>
      <dgm:spPr/>
      <dgm:t>
        <a:bodyPr/>
        <a:lstStyle/>
        <a:p>
          <a:endParaRPr lang="en-US" sz="1600"/>
        </a:p>
      </dgm:t>
    </dgm:pt>
    <dgm:pt modelId="{E8091763-DFF6-45A7-AE04-51D02400D848}" type="sibTrans" cxnId="{AAD73FDF-2E6F-460C-A87B-8C513BFB02A1}">
      <dgm:prSet/>
      <dgm:spPr/>
      <dgm:t>
        <a:bodyPr/>
        <a:lstStyle/>
        <a:p>
          <a:endParaRPr lang="en-US" sz="1600"/>
        </a:p>
      </dgm:t>
    </dgm:pt>
    <dgm:pt modelId="{CE6C233C-04F4-4444-BA79-93087F28D260}" type="pres">
      <dgm:prSet presAssocID="{548EDDCA-B8FF-4186-B81C-650710242AB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24D8B5-5532-48C2-A032-192012620211}" type="pres">
      <dgm:prSet presAssocID="{548EDDCA-B8FF-4186-B81C-650710242AB7}" presName="matrix" presStyleCnt="0"/>
      <dgm:spPr/>
    </dgm:pt>
    <dgm:pt modelId="{589420B4-6ADB-4E4C-8887-6BD63E7309EB}" type="pres">
      <dgm:prSet presAssocID="{548EDDCA-B8FF-4186-B81C-650710242AB7}" presName="tile1" presStyleLbl="node1" presStyleIdx="0" presStyleCnt="4"/>
      <dgm:spPr/>
      <dgm:t>
        <a:bodyPr/>
        <a:lstStyle/>
        <a:p>
          <a:endParaRPr lang="en-US"/>
        </a:p>
      </dgm:t>
    </dgm:pt>
    <dgm:pt modelId="{9EE0C47C-85A8-4756-8C6B-5DB7E3042E02}" type="pres">
      <dgm:prSet presAssocID="{548EDDCA-B8FF-4186-B81C-650710242AB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0CA31A-367D-4C1E-8282-C5E7A5867236}" type="pres">
      <dgm:prSet presAssocID="{548EDDCA-B8FF-4186-B81C-650710242AB7}" presName="tile2" presStyleLbl="node1" presStyleIdx="1" presStyleCnt="4"/>
      <dgm:spPr/>
      <dgm:t>
        <a:bodyPr/>
        <a:lstStyle/>
        <a:p>
          <a:endParaRPr lang="en-US"/>
        </a:p>
      </dgm:t>
    </dgm:pt>
    <dgm:pt modelId="{A6C9ED7A-8B91-4916-BCB6-5C434C4B3C4E}" type="pres">
      <dgm:prSet presAssocID="{548EDDCA-B8FF-4186-B81C-650710242AB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620C4-83C9-47FD-80A2-554C9EC38C36}" type="pres">
      <dgm:prSet presAssocID="{548EDDCA-B8FF-4186-B81C-650710242AB7}" presName="tile3" presStyleLbl="node1" presStyleIdx="2" presStyleCnt="4"/>
      <dgm:spPr/>
      <dgm:t>
        <a:bodyPr/>
        <a:lstStyle/>
        <a:p>
          <a:endParaRPr lang="en-US"/>
        </a:p>
      </dgm:t>
    </dgm:pt>
    <dgm:pt modelId="{F9D4D1BC-025E-4BAB-A821-4C1A7C1662F2}" type="pres">
      <dgm:prSet presAssocID="{548EDDCA-B8FF-4186-B81C-650710242AB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69C8C-315D-4409-B665-62B12ABFAC5C}" type="pres">
      <dgm:prSet presAssocID="{548EDDCA-B8FF-4186-B81C-650710242AB7}" presName="tile4" presStyleLbl="node1" presStyleIdx="3" presStyleCnt="4"/>
      <dgm:spPr/>
      <dgm:t>
        <a:bodyPr/>
        <a:lstStyle/>
        <a:p>
          <a:endParaRPr lang="en-US"/>
        </a:p>
      </dgm:t>
    </dgm:pt>
    <dgm:pt modelId="{117CEF3C-68A7-4643-A963-6BDE41A726F3}" type="pres">
      <dgm:prSet presAssocID="{548EDDCA-B8FF-4186-B81C-650710242AB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DF4840-38FE-4B88-88C6-83CDC0A9D214}" type="pres">
      <dgm:prSet presAssocID="{548EDDCA-B8FF-4186-B81C-650710242AB7}" presName="centerTile" presStyleLbl="fgShp" presStyleIdx="0" presStyleCnt="1" custScaleX="191280" custScaleY="13269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F433263E-6955-4850-B876-EC479D3E48D2}" type="presOf" srcId="{12CF8D52-75F4-4906-892B-DE9C51E9774B}" destId="{36DF4840-38FE-4B88-88C6-83CDC0A9D214}" srcOrd="0" destOrd="0" presId="urn:microsoft.com/office/officeart/2005/8/layout/matrix1"/>
    <dgm:cxn modelId="{2EBB4970-548C-4B4A-8474-B9C979CB02B1}" type="presOf" srcId="{8A453311-140D-4651-A750-5079DB0E2571}" destId="{9EE0C47C-85A8-4756-8C6B-5DB7E3042E02}" srcOrd="1" destOrd="0" presId="urn:microsoft.com/office/officeart/2005/8/layout/matrix1"/>
    <dgm:cxn modelId="{06A01F75-1D5E-4608-ADD4-FEA0D7BB8E0F}" srcId="{548EDDCA-B8FF-4186-B81C-650710242AB7}" destId="{12CF8D52-75F4-4906-892B-DE9C51E9774B}" srcOrd="0" destOrd="0" parTransId="{AA8DF4C1-1A8A-4D33-9D48-36038F37CF4C}" sibTransId="{E76365D8-1FE1-4F02-AC75-496AB8FF9AD7}"/>
    <dgm:cxn modelId="{39593276-CCCA-4A54-AC14-61B725D114BF}" type="presOf" srcId="{66DEEE57-B700-4F51-A8A6-E0FA97897328}" destId="{B1D69C8C-315D-4409-B665-62B12ABFAC5C}" srcOrd="0" destOrd="0" presId="urn:microsoft.com/office/officeart/2005/8/layout/matrix1"/>
    <dgm:cxn modelId="{2EE078EB-8600-4154-A836-6111EF5F4D4A}" type="presOf" srcId="{FA6400BC-6DBB-47BB-AFE7-4E77B8A3003F}" destId="{A6C9ED7A-8B91-4916-BCB6-5C434C4B3C4E}" srcOrd="1" destOrd="0" presId="urn:microsoft.com/office/officeart/2005/8/layout/matrix1"/>
    <dgm:cxn modelId="{A272EB1B-C613-4CC9-B31E-B143B2B34823}" srcId="{12CF8D52-75F4-4906-892B-DE9C51E9774B}" destId="{FA6400BC-6DBB-47BB-AFE7-4E77B8A3003F}" srcOrd="1" destOrd="0" parTransId="{F5D8819C-0744-48B1-A1FC-27ADB3FB5A6F}" sibTransId="{C77E7AC1-3BA4-4300-9A8D-873F3E4DA4BF}"/>
    <dgm:cxn modelId="{324538A0-6094-4045-8DF6-8785A528B131}" type="presOf" srcId="{66DEEE57-B700-4F51-A8A6-E0FA97897328}" destId="{117CEF3C-68A7-4643-A963-6BDE41A726F3}" srcOrd="1" destOrd="0" presId="urn:microsoft.com/office/officeart/2005/8/layout/matrix1"/>
    <dgm:cxn modelId="{984B5113-06E4-400E-A2A3-60F47DCFF852}" srcId="{12CF8D52-75F4-4906-892B-DE9C51E9774B}" destId="{46ADF96A-93CA-4288-A868-06030256E0EE}" srcOrd="2" destOrd="0" parTransId="{B8847B41-2E49-451F-9BCE-259DE88E2420}" sibTransId="{5C223CCB-475A-4203-8A94-94FFE9A00F87}"/>
    <dgm:cxn modelId="{AFECA2F4-95ED-4D76-8B3B-3D5419819470}" type="presOf" srcId="{46ADF96A-93CA-4288-A868-06030256E0EE}" destId="{F9D4D1BC-025E-4BAB-A821-4C1A7C1662F2}" srcOrd="1" destOrd="0" presId="urn:microsoft.com/office/officeart/2005/8/layout/matrix1"/>
    <dgm:cxn modelId="{E5A998C3-2DF1-410D-914C-2C5931F4B846}" type="presOf" srcId="{FA6400BC-6DBB-47BB-AFE7-4E77B8A3003F}" destId="{570CA31A-367D-4C1E-8282-C5E7A5867236}" srcOrd="0" destOrd="0" presId="urn:microsoft.com/office/officeart/2005/8/layout/matrix1"/>
    <dgm:cxn modelId="{5880AC02-D2E6-4782-A0AF-E10FD887EDC3}" srcId="{12CF8D52-75F4-4906-892B-DE9C51E9774B}" destId="{8A453311-140D-4651-A750-5079DB0E2571}" srcOrd="0" destOrd="0" parTransId="{7FCF7B67-9753-454F-9E60-02E62F8A733A}" sibTransId="{543B6BE9-B156-4A60-AE3B-64E07413E36D}"/>
    <dgm:cxn modelId="{3793F064-D92E-4692-9D9A-D87F30F1466F}" type="presOf" srcId="{46ADF96A-93CA-4288-A868-06030256E0EE}" destId="{6BF620C4-83C9-47FD-80A2-554C9EC38C36}" srcOrd="0" destOrd="0" presId="urn:microsoft.com/office/officeart/2005/8/layout/matrix1"/>
    <dgm:cxn modelId="{AAD73FDF-2E6F-460C-A87B-8C513BFB02A1}" srcId="{12CF8D52-75F4-4906-892B-DE9C51E9774B}" destId="{66DEEE57-B700-4F51-A8A6-E0FA97897328}" srcOrd="3" destOrd="0" parTransId="{0BCFC8A8-8513-4529-946D-875427536D1A}" sibTransId="{E8091763-DFF6-45A7-AE04-51D02400D848}"/>
    <dgm:cxn modelId="{74C0C16D-0400-486A-875B-4034D5A7B7D1}" type="presOf" srcId="{548EDDCA-B8FF-4186-B81C-650710242AB7}" destId="{CE6C233C-04F4-4444-BA79-93087F28D260}" srcOrd="0" destOrd="0" presId="urn:microsoft.com/office/officeart/2005/8/layout/matrix1"/>
    <dgm:cxn modelId="{7AB4EE56-4A92-411C-979E-8BA2068B42FE}" type="presOf" srcId="{8A453311-140D-4651-A750-5079DB0E2571}" destId="{589420B4-6ADB-4E4C-8887-6BD63E7309EB}" srcOrd="0" destOrd="0" presId="urn:microsoft.com/office/officeart/2005/8/layout/matrix1"/>
    <dgm:cxn modelId="{ACE97638-405D-4196-856A-95AB8EE24E17}" type="presParOf" srcId="{CE6C233C-04F4-4444-BA79-93087F28D260}" destId="{8424D8B5-5532-48C2-A032-192012620211}" srcOrd="0" destOrd="0" presId="urn:microsoft.com/office/officeart/2005/8/layout/matrix1"/>
    <dgm:cxn modelId="{32DF96E3-CB2F-47A8-9882-F32B0827EDBD}" type="presParOf" srcId="{8424D8B5-5532-48C2-A032-192012620211}" destId="{589420B4-6ADB-4E4C-8887-6BD63E7309EB}" srcOrd="0" destOrd="0" presId="urn:microsoft.com/office/officeart/2005/8/layout/matrix1"/>
    <dgm:cxn modelId="{7D17E569-E067-4977-944B-4D815D3C8304}" type="presParOf" srcId="{8424D8B5-5532-48C2-A032-192012620211}" destId="{9EE0C47C-85A8-4756-8C6B-5DB7E3042E02}" srcOrd="1" destOrd="0" presId="urn:microsoft.com/office/officeart/2005/8/layout/matrix1"/>
    <dgm:cxn modelId="{D26D54B8-2C92-4FC0-BD1A-29BBBF9CB8DB}" type="presParOf" srcId="{8424D8B5-5532-48C2-A032-192012620211}" destId="{570CA31A-367D-4C1E-8282-C5E7A5867236}" srcOrd="2" destOrd="0" presId="urn:microsoft.com/office/officeart/2005/8/layout/matrix1"/>
    <dgm:cxn modelId="{7A8624B7-3314-4E36-9FDF-0ACDE59C8A61}" type="presParOf" srcId="{8424D8B5-5532-48C2-A032-192012620211}" destId="{A6C9ED7A-8B91-4916-BCB6-5C434C4B3C4E}" srcOrd="3" destOrd="0" presId="urn:microsoft.com/office/officeart/2005/8/layout/matrix1"/>
    <dgm:cxn modelId="{B064E6FE-8D21-4BE9-B8AD-AB2AAA792B9F}" type="presParOf" srcId="{8424D8B5-5532-48C2-A032-192012620211}" destId="{6BF620C4-83C9-47FD-80A2-554C9EC38C36}" srcOrd="4" destOrd="0" presId="urn:microsoft.com/office/officeart/2005/8/layout/matrix1"/>
    <dgm:cxn modelId="{9D03895E-2B19-4DE5-BC81-33355E0A7D73}" type="presParOf" srcId="{8424D8B5-5532-48C2-A032-192012620211}" destId="{F9D4D1BC-025E-4BAB-A821-4C1A7C1662F2}" srcOrd="5" destOrd="0" presId="urn:microsoft.com/office/officeart/2005/8/layout/matrix1"/>
    <dgm:cxn modelId="{6C322B2F-2E2A-4C9C-8D0A-84C02C5FCF41}" type="presParOf" srcId="{8424D8B5-5532-48C2-A032-192012620211}" destId="{B1D69C8C-315D-4409-B665-62B12ABFAC5C}" srcOrd="6" destOrd="0" presId="urn:microsoft.com/office/officeart/2005/8/layout/matrix1"/>
    <dgm:cxn modelId="{8107B5DB-5974-47B5-B002-9AA06FE688FD}" type="presParOf" srcId="{8424D8B5-5532-48C2-A032-192012620211}" destId="{117CEF3C-68A7-4643-A963-6BDE41A726F3}" srcOrd="7" destOrd="0" presId="urn:microsoft.com/office/officeart/2005/8/layout/matrix1"/>
    <dgm:cxn modelId="{775EDE3D-7969-46D5-92AA-3A023850D78B}" type="presParOf" srcId="{CE6C233C-04F4-4444-BA79-93087F28D260}" destId="{36DF4840-38FE-4B88-88C6-83CDC0A9D21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80119E-9663-403D-923B-246FB2BFAC52}" type="doc">
      <dgm:prSet loTypeId="urn:microsoft.com/office/officeart/2005/8/layout/hList7#1" loCatId="relationship" qsTypeId="urn:microsoft.com/office/officeart/2005/8/quickstyle/3d1" qsCatId="3D" csTypeId="urn:microsoft.com/office/officeart/2005/8/colors/accent2_2" csCatId="accent2" phldr="1"/>
      <dgm:spPr/>
    </dgm:pt>
    <dgm:pt modelId="{98E926B5-7CB8-4B87-BE38-BA32F43C8E6C}">
      <dgm:prSet phldrT="[Text]"/>
      <dgm:spPr>
        <a:solidFill>
          <a:srgbClr val="339933"/>
        </a:solidFill>
      </dgm:spPr>
      <dgm:t>
        <a:bodyPr vert="vert270"/>
        <a:lstStyle/>
        <a:p>
          <a:r>
            <a:rPr lang="ru-RU" b="0" dirty="0" smtClean="0"/>
            <a:t>Нефть и газ</a:t>
          </a:r>
          <a:endParaRPr lang="en-US" b="0" dirty="0"/>
        </a:p>
      </dgm:t>
    </dgm:pt>
    <dgm:pt modelId="{329F7130-8D0E-44D7-B943-0F493A3D884D}" type="parTrans" cxnId="{82CBA271-42EC-4F99-B90E-AE5B6A61F4AC}">
      <dgm:prSet/>
      <dgm:spPr/>
      <dgm:t>
        <a:bodyPr/>
        <a:lstStyle/>
        <a:p>
          <a:endParaRPr lang="en-US" b="0"/>
        </a:p>
      </dgm:t>
    </dgm:pt>
    <dgm:pt modelId="{7920620A-BD92-4265-A438-7400153FE6FD}" type="sibTrans" cxnId="{82CBA271-42EC-4F99-B90E-AE5B6A61F4AC}">
      <dgm:prSet/>
      <dgm:spPr/>
      <dgm:t>
        <a:bodyPr/>
        <a:lstStyle/>
        <a:p>
          <a:endParaRPr lang="en-US" b="0"/>
        </a:p>
      </dgm:t>
    </dgm:pt>
    <dgm:pt modelId="{A8FBEF14-EC56-45EE-9EE2-E349F9CC14C9}">
      <dgm:prSet phldrT="[Text]"/>
      <dgm:spPr>
        <a:solidFill>
          <a:srgbClr val="339933"/>
        </a:solidFill>
      </dgm:spPr>
      <dgm:t>
        <a:bodyPr vert="vert270"/>
        <a:lstStyle/>
        <a:p>
          <a:r>
            <a:rPr lang="ru-RU" b="0" dirty="0" smtClean="0"/>
            <a:t>Интеллектуальные Здания</a:t>
          </a:r>
          <a:endParaRPr lang="en-US" b="0" dirty="0"/>
        </a:p>
      </dgm:t>
    </dgm:pt>
    <dgm:pt modelId="{623DBA4E-0119-4E7B-82C8-56F7C0F5A36E}" type="parTrans" cxnId="{13DFF4FA-ED1C-487F-BA78-435A84F5C3E5}">
      <dgm:prSet/>
      <dgm:spPr/>
      <dgm:t>
        <a:bodyPr/>
        <a:lstStyle/>
        <a:p>
          <a:endParaRPr lang="en-US" b="0"/>
        </a:p>
      </dgm:t>
    </dgm:pt>
    <dgm:pt modelId="{54C592D9-3106-4716-BC79-F8ED09BD1133}" type="sibTrans" cxnId="{13DFF4FA-ED1C-487F-BA78-435A84F5C3E5}">
      <dgm:prSet/>
      <dgm:spPr/>
      <dgm:t>
        <a:bodyPr/>
        <a:lstStyle/>
        <a:p>
          <a:endParaRPr lang="en-US" b="0"/>
        </a:p>
      </dgm:t>
    </dgm:pt>
    <dgm:pt modelId="{9254EAFF-048B-4E71-A5B5-EAD90D83D229}">
      <dgm:prSet phldrT="[Text]"/>
      <dgm:spPr>
        <a:solidFill>
          <a:srgbClr val="339933"/>
        </a:solidFill>
      </dgm:spPr>
      <dgm:t>
        <a:bodyPr vert="vert270"/>
        <a:lstStyle/>
        <a:p>
          <a:r>
            <a:rPr lang="ru-RU" b="0" dirty="0" smtClean="0"/>
            <a:t>Автомобиле-строение</a:t>
          </a:r>
          <a:endParaRPr lang="en-US" b="0" dirty="0"/>
        </a:p>
      </dgm:t>
    </dgm:pt>
    <dgm:pt modelId="{662031AB-5C6F-4EE7-A4A3-D56D4A469C50}" type="parTrans" cxnId="{5EB19AFE-26C5-4E29-A633-6A507B5ACA5C}">
      <dgm:prSet/>
      <dgm:spPr/>
      <dgm:t>
        <a:bodyPr/>
        <a:lstStyle/>
        <a:p>
          <a:endParaRPr lang="en-US" b="0"/>
        </a:p>
      </dgm:t>
    </dgm:pt>
    <dgm:pt modelId="{471F5756-2AF7-4FF9-A6C5-CFFDAB6EE6EA}" type="sibTrans" cxnId="{5EB19AFE-26C5-4E29-A633-6A507B5ACA5C}">
      <dgm:prSet/>
      <dgm:spPr/>
      <dgm:t>
        <a:bodyPr/>
        <a:lstStyle/>
        <a:p>
          <a:endParaRPr lang="en-US" b="0"/>
        </a:p>
      </dgm:t>
    </dgm:pt>
    <dgm:pt modelId="{EAAF2EA9-8395-4006-B0A4-08BF717B8E6E}">
      <dgm:prSet phldrT="[Text]"/>
      <dgm:spPr>
        <a:solidFill>
          <a:srgbClr val="339933"/>
        </a:solidFill>
      </dgm:spPr>
      <dgm:t>
        <a:bodyPr vert="vert270"/>
        <a:lstStyle/>
        <a:p>
          <a:r>
            <a:rPr lang="ru-RU" b="0" dirty="0" smtClean="0"/>
            <a:t>Измерительные  инструменты</a:t>
          </a:r>
          <a:endParaRPr lang="en-US" b="0" dirty="0" smtClean="0"/>
        </a:p>
      </dgm:t>
    </dgm:pt>
    <dgm:pt modelId="{0DE0651A-8565-4A7B-8B9E-74B1E4712A39}" type="parTrans" cxnId="{3142BC83-2683-4B10-9B8C-FF765955A892}">
      <dgm:prSet/>
      <dgm:spPr/>
      <dgm:t>
        <a:bodyPr/>
        <a:lstStyle/>
        <a:p>
          <a:endParaRPr lang="en-US" b="0"/>
        </a:p>
      </dgm:t>
    </dgm:pt>
    <dgm:pt modelId="{DE788D47-F4E1-4EA7-A670-42E522E4492B}" type="sibTrans" cxnId="{3142BC83-2683-4B10-9B8C-FF765955A892}">
      <dgm:prSet/>
      <dgm:spPr/>
      <dgm:t>
        <a:bodyPr/>
        <a:lstStyle/>
        <a:p>
          <a:endParaRPr lang="en-US" b="0"/>
        </a:p>
      </dgm:t>
    </dgm:pt>
    <dgm:pt modelId="{6C150070-8F3F-4E7D-93D5-606D2B3ECAFA}">
      <dgm:prSet phldrT="[Text]"/>
      <dgm:spPr>
        <a:solidFill>
          <a:srgbClr val="339933"/>
        </a:solidFill>
      </dgm:spPr>
      <dgm:t>
        <a:bodyPr vert="vert270"/>
        <a:lstStyle/>
        <a:p>
          <a:r>
            <a:rPr lang="ru-RU" b="0" dirty="0" smtClean="0"/>
            <a:t>Складские системы</a:t>
          </a:r>
          <a:endParaRPr lang="en-US" b="0" dirty="0" smtClean="0"/>
        </a:p>
      </dgm:t>
    </dgm:pt>
    <dgm:pt modelId="{CED029AC-C121-4161-A5E6-FCC6C7C32551}" type="parTrans" cxnId="{38325B4C-CD0C-4B2C-B250-BBDAB856245A}">
      <dgm:prSet/>
      <dgm:spPr/>
      <dgm:t>
        <a:bodyPr/>
        <a:lstStyle/>
        <a:p>
          <a:endParaRPr lang="en-US" b="0"/>
        </a:p>
      </dgm:t>
    </dgm:pt>
    <dgm:pt modelId="{E20662BE-39C0-46A0-B4AE-28F4CE9A7DE0}" type="sibTrans" cxnId="{38325B4C-CD0C-4B2C-B250-BBDAB856245A}">
      <dgm:prSet/>
      <dgm:spPr/>
      <dgm:t>
        <a:bodyPr/>
        <a:lstStyle/>
        <a:p>
          <a:endParaRPr lang="en-US" b="0"/>
        </a:p>
      </dgm:t>
    </dgm:pt>
    <dgm:pt modelId="{8E91E681-73B9-4D36-82D2-0659BC11F619}">
      <dgm:prSet phldrT="[Text]"/>
      <dgm:spPr>
        <a:solidFill>
          <a:srgbClr val="339933"/>
        </a:solidFill>
      </dgm:spPr>
      <dgm:t>
        <a:bodyPr vert="vert270"/>
        <a:lstStyle/>
        <a:p>
          <a:r>
            <a:rPr lang="ru-RU" b="0" dirty="0" smtClean="0"/>
            <a:t>Водоснабжение и очистка</a:t>
          </a:r>
          <a:endParaRPr lang="en-US" b="0" dirty="0" smtClean="0"/>
        </a:p>
      </dgm:t>
    </dgm:pt>
    <dgm:pt modelId="{A0215039-0CA3-4C68-A8B1-D6469FF7145B}" type="parTrans" cxnId="{A7715EFE-E19B-46E8-A35C-2732500AD867}">
      <dgm:prSet/>
      <dgm:spPr/>
      <dgm:t>
        <a:bodyPr/>
        <a:lstStyle/>
        <a:p>
          <a:endParaRPr lang="en-US" b="0"/>
        </a:p>
      </dgm:t>
    </dgm:pt>
    <dgm:pt modelId="{ACBAFA14-348F-461C-A064-20D156DC2A7A}" type="sibTrans" cxnId="{A7715EFE-E19B-46E8-A35C-2732500AD867}">
      <dgm:prSet/>
      <dgm:spPr/>
      <dgm:t>
        <a:bodyPr/>
        <a:lstStyle/>
        <a:p>
          <a:endParaRPr lang="en-US" b="0"/>
        </a:p>
      </dgm:t>
    </dgm:pt>
    <dgm:pt modelId="{0645C167-0A7A-4106-95A4-EA23E4B40D55}">
      <dgm:prSet phldrT="[Text]"/>
      <dgm:spPr>
        <a:solidFill>
          <a:srgbClr val="339933"/>
        </a:solidFill>
      </dgm:spPr>
      <dgm:t>
        <a:bodyPr vert="vert270"/>
        <a:lstStyle/>
        <a:p>
          <a:r>
            <a:rPr lang="ru-RU" b="0" dirty="0" smtClean="0"/>
            <a:t>Машиностроение</a:t>
          </a:r>
          <a:endParaRPr lang="en-US" b="0" dirty="0" smtClean="0"/>
        </a:p>
      </dgm:t>
    </dgm:pt>
    <dgm:pt modelId="{C0F55B58-3F0B-453D-8F3A-EF700346BB7F}" type="parTrans" cxnId="{A0CE5B21-6B4F-4691-A9FA-B2503A963146}">
      <dgm:prSet/>
      <dgm:spPr/>
      <dgm:t>
        <a:bodyPr/>
        <a:lstStyle/>
        <a:p>
          <a:endParaRPr lang="en-US" b="0"/>
        </a:p>
      </dgm:t>
    </dgm:pt>
    <dgm:pt modelId="{1FBFF70E-BDF8-4CE2-BB6F-1F9D504C81C4}" type="sibTrans" cxnId="{A0CE5B21-6B4F-4691-A9FA-B2503A963146}">
      <dgm:prSet/>
      <dgm:spPr/>
      <dgm:t>
        <a:bodyPr/>
        <a:lstStyle/>
        <a:p>
          <a:endParaRPr lang="en-US" b="0"/>
        </a:p>
      </dgm:t>
    </dgm:pt>
    <dgm:pt modelId="{49C61C34-C0EA-4E64-8011-49CC5CC44750}">
      <dgm:prSet phldrT="[Text]"/>
      <dgm:spPr>
        <a:solidFill>
          <a:srgbClr val="339933"/>
        </a:solidFill>
      </dgm:spPr>
      <dgm:t>
        <a:bodyPr vert="vert270"/>
        <a:lstStyle/>
        <a:p>
          <a:r>
            <a:rPr lang="ru-RU" b="0" dirty="0" smtClean="0"/>
            <a:t>Фармацевтика</a:t>
          </a:r>
          <a:endParaRPr lang="en-US" b="0" dirty="0" smtClean="0"/>
        </a:p>
      </dgm:t>
    </dgm:pt>
    <dgm:pt modelId="{3270DBEA-2544-44E6-8CFB-CD8B82C9D26D}" type="parTrans" cxnId="{47B6E00E-5737-4DDF-B365-E4039B56E37C}">
      <dgm:prSet/>
      <dgm:spPr/>
      <dgm:t>
        <a:bodyPr/>
        <a:lstStyle/>
        <a:p>
          <a:endParaRPr lang="en-US" b="0"/>
        </a:p>
      </dgm:t>
    </dgm:pt>
    <dgm:pt modelId="{D3EC77DA-B13B-4BDF-87C2-EF14F04E078C}" type="sibTrans" cxnId="{47B6E00E-5737-4DDF-B365-E4039B56E37C}">
      <dgm:prSet/>
      <dgm:spPr/>
      <dgm:t>
        <a:bodyPr/>
        <a:lstStyle/>
        <a:p>
          <a:endParaRPr lang="en-US" b="0"/>
        </a:p>
      </dgm:t>
    </dgm:pt>
    <dgm:pt modelId="{FF52A651-0933-4819-8132-8DB09DE376E6}">
      <dgm:prSet phldrT="[Text]"/>
      <dgm:spPr>
        <a:solidFill>
          <a:srgbClr val="339933"/>
        </a:solidFill>
      </dgm:spPr>
      <dgm:t>
        <a:bodyPr vert="vert270"/>
        <a:lstStyle/>
        <a:p>
          <a:r>
            <a:rPr lang="ru-RU" b="0" dirty="0" smtClean="0"/>
            <a:t>Другое…</a:t>
          </a:r>
          <a:endParaRPr lang="en-US" b="0" dirty="0" smtClean="0"/>
        </a:p>
      </dgm:t>
    </dgm:pt>
    <dgm:pt modelId="{9E423A6F-A02E-4A14-93B0-9298B6D52180}" type="parTrans" cxnId="{8D05E934-B55B-451A-B937-ED3E888D2C6A}">
      <dgm:prSet/>
      <dgm:spPr/>
      <dgm:t>
        <a:bodyPr/>
        <a:lstStyle/>
        <a:p>
          <a:endParaRPr lang="en-US" b="0"/>
        </a:p>
      </dgm:t>
    </dgm:pt>
    <dgm:pt modelId="{4B1E440B-1360-4FC8-BEA5-D54C904558B5}" type="sibTrans" cxnId="{8D05E934-B55B-451A-B937-ED3E888D2C6A}">
      <dgm:prSet/>
      <dgm:spPr/>
      <dgm:t>
        <a:bodyPr/>
        <a:lstStyle/>
        <a:p>
          <a:endParaRPr lang="en-US" b="0"/>
        </a:p>
      </dgm:t>
    </dgm:pt>
    <dgm:pt modelId="{89585508-7B7B-493B-ACA8-AFFEEDDF59B1}" type="pres">
      <dgm:prSet presAssocID="{9E80119E-9663-403D-923B-246FB2BFAC52}" presName="Name0" presStyleCnt="0">
        <dgm:presLayoutVars>
          <dgm:dir/>
          <dgm:resizeHandles val="exact"/>
        </dgm:presLayoutVars>
      </dgm:prSet>
      <dgm:spPr/>
    </dgm:pt>
    <dgm:pt modelId="{343F574F-C594-45FD-BB39-541BC015B2B8}" type="pres">
      <dgm:prSet presAssocID="{9E80119E-9663-403D-923B-246FB2BFAC52}" presName="fgShape" presStyleLbl="fgShp" presStyleIdx="0" presStyleCnt="1" custScaleY="159864"/>
      <dgm:spPr>
        <a:solidFill>
          <a:srgbClr val="CCFFCC"/>
        </a:solidFill>
      </dgm:spPr>
    </dgm:pt>
    <dgm:pt modelId="{6EB9E5D6-7430-45C9-A022-B203D0A261F7}" type="pres">
      <dgm:prSet presAssocID="{9E80119E-9663-403D-923B-246FB2BFAC52}" presName="linComp" presStyleCnt="0"/>
      <dgm:spPr/>
    </dgm:pt>
    <dgm:pt modelId="{64012F20-66D5-43AD-B2F8-33512F8155DD}" type="pres">
      <dgm:prSet presAssocID="{98E926B5-7CB8-4B87-BE38-BA32F43C8E6C}" presName="compNode" presStyleCnt="0"/>
      <dgm:spPr/>
    </dgm:pt>
    <dgm:pt modelId="{ACD1F4A5-843E-4328-A22D-8190C6E69C1C}" type="pres">
      <dgm:prSet presAssocID="{98E926B5-7CB8-4B87-BE38-BA32F43C8E6C}" presName="bkgdShape" presStyleLbl="node1" presStyleIdx="0" presStyleCnt="9" custLinFactNeighborX="-302" custLinFactNeighborY="1510"/>
      <dgm:spPr/>
      <dgm:t>
        <a:bodyPr/>
        <a:lstStyle/>
        <a:p>
          <a:endParaRPr lang="en-US"/>
        </a:p>
      </dgm:t>
    </dgm:pt>
    <dgm:pt modelId="{90826FAD-0F93-4F05-AE98-E1A5412C56E6}" type="pres">
      <dgm:prSet presAssocID="{98E926B5-7CB8-4B87-BE38-BA32F43C8E6C}" presName="nodeTx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8EBA5B-F3B8-44BC-AE61-006AECCF51A5}" type="pres">
      <dgm:prSet presAssocID="{98E926B5-7CB8-4B87-BE38-BA32F43C8E6C}" presName="invisiNode" presStyleLbl="node1" presStyleIdx="0" presStyleCnt="9"/>
      <dgm:spPr/>
    </dgm:pt>
    <dgm:pt modelId="{F763A0C7-0AF9-4DFA-8631-4F2428EC68E7}" type="pres">
      <dgm:prSet presAssocID="{98E926B5-7CB8-4B87-BE38-BA32F43C8E6C}" presName="imagNode" presStyleLbl="fgImgPlace1" presStyleIdx="0" presStyleCnt="9" custScaleY="91630" custLinFactNeighborX="-3513" custLinFactNeighborY="3871"/>
      <dgm:spPr>
        <a:blipFill dpi="0" rotWithShape="0">
          <a:blip xmlns:r="http://schemas.openxmlformats.org/officeDocument/2006/relationships" r:embed="rId1"/>
          <a:srcRect/>
          <a:stretch>
            <a:fillRect l="-25000" r="-23000"/>
          </a:stretch>
        </a:blipFill>
        <a:effectLst>
          <a:outerShdw blurRad="40000" dist="2286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  <dgm:pt modelId="{FD05DA21-EE67-48BC-A870-D5D778029983}" type="pres">
      <dgm:prSet presAssocID="{7920620A-BD92-4265-A438-7400153FE6F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C72F93A-3A31-46C9-B0E3-4DF0836A52DF}" type="pres">
      <dgm:prSet presAssocID="{A8FBEF14-EC56-45EE-9EE2-E349F9CC14C9}" presName="compNode" presStyleCnt="0"/>
      <dgm:spPr/>
    </dgm:pt>
    <dgm:pt modelId="{47AB78B7-EFE6-492B-A4D0-E996F84B6D7C}" type="pres">
      <dgm:prSet presAssocID="{A8FBEF14-EC56-45EE-9EE2-E349F9CC14C9}" presName="bkgdShape" presStyleLbl="node1" presStyleIdx="1" presStyleCnt="9"/>
      <dgm:spPr/>
      <dgm:t>
        <a:bodyPr/>
        <a:lstStyle/>
        <a:p>
          <a:endParaRPr lang="en-US"/>
        </a:p>
      </dgm:t>
    </dgm:pt>
    <dgm:pt modelId="{51594C65-C9A8-4B06-A89D-6115A199B3BF}" type="pres">
      <dgm:prSet presAssocID="{A8FBEF14-EC56-45EE-9EE2-E349F9CC14C9}" presName="nodeTx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9230E-AECD-48A0-B5CF-B91841DFF46E}" type="pres">
      <dgm:prSet presAssocID="{A8FBEF14-EC56-45EE-9EE2-E349F9CC14C9}" presName="invisiNode" presStyleLbl="node1" presStyleIdx="1" presStyleCnt="9"/>
      <dgm:spPr/>
    </dgm:pt>
    <dgm:pt modelId="{D825FBC6-9C83-4B8C-B07F-F3A4A4A3895C}" type="pres">
      <dgm:prSet presAssocID="{A8FBEF14-EC56-45EE-9EE2-E349F9CC14C9}" presName="imagNode" presStyleLbl="fgImgPlace1" presStyleIdx="1" presStyleCnt="9" custScaleY="90910"/>
      <dgm:spPr>
        <a:blipFill dpi="0" rotWithShape="0">
          <a:blip xmlns:r="http://schemas.openxmlformats.org/officeDocument/2006/relationships" r:embed="rId2"/>
          <a:srcRect/>
          <a:stretch>
            <a:fillRect l="-19000" r="-17000"/>
          </a:stretch>
        </a:blipFill>
        <a:scene3d>
          <a:camera prst="orthographicFront"/>
          <a:lightRig rig="flat" dir="t"/>
        </a:scene3d>
        <a:sp3d z="127000" prstMaterial="plastic">
          <a:bevelT w="69850" h="88900"/>
          <a:bevelB w="88900" h="31750" prst="angle"/>
        </a:sp3d>
      </dgm:spPr>
    </dgm:pt>
    <dgm:pt modelId="{7F3BA2CC-6DE6-4312-85D3-5A910CFA1DC5}" type="pres">
      <dgm:prSet presAssocID="{54C592D9-3106-4716-BC79-F8ED09BD113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6461A17-0192-4874-9DCB-F7D7752ED439}" type="pres">
      <dgm:prSet presAssocID="{9254EAFF-048B-4E71-A5B5-EAD90D83D229}" presName="compNode" presStyleCnt="0"/>
      <dgm:spPr/>
    </dgm:pt>
    <dgm:pt modelId="{8AA6B37D-B798-4A7C-B7CF-7C513E38D2C0}" type="pres">
      <dgm:prSet presAssocID="{9254EAFF-048B-4E71-A5B5-EAD90D83D229}" presName="bkgdShape" presStyleLbl="node1" presStyleIdx="2" presStyleCnt="9"/>
      <dgm:spPr/>
      <dgm:t>
        <a:bodyPr/>
        <a:lstStyle/>
        <a:p>
          <a:endParaRPr lang="en-US"/>
        </a:p>
      </dgm:t>
    </dgm:pt>
    <dgm:pt modelId="{9291BF43-7D91-4C4F-84B9-47591D694F51}" type="pres">
      <dgm:prSet presAssocID="{9254EAFF-048B-4E71-A5B5-EAD90D83D229}" presName="nodeTx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FA1096-C7AA-4EC8-99E8-5F6E08333C41}" type="pres">
      <dgm:prSet presAssocID="{9254EAFF-048B-4E71-A5B5-EAD90D83D229}" presName="invisiNode" presStyleLbl="node1" presStyleIdx="2" presStyleCnt="9"/>
      <dgm:spPr/>
    </dgm:pt>
    <dgm:pt modelId="{583CD7D7-606E-4C73-A96F-F4D2F138613E}" type="pres">
      <dgm:prSet presAssocID="{9254EAFF-048B-4E71-A5B5-EAD90D83D229}" presName="imagNode" presStyleLbl="fgImgPlace1" presStyleIdx="2" presStyleCnt="9" custScaleY="90910"/>
      <dgm:spPr>
        <a:blipFill dpi="0" rotWithShape="0">
          <a:blip xmlns:r="http://schemas.openxmlformats.org/officeDocument/2006/relationships" r:embed="rId3"/>
          <a:srcRect/>
          <a:stretch>
            <a:fillRect l="-25000" t="1000" r="-23000" b="-1000"/>
          </a:stretch>
        </a:blipFill>
      </dgm:spPr>
    </dgm:pt>
    <dgm:pt modelId="{6B86C66B-0988-4FA0-B517-73E3441CD78F}" type="pres">
      <dgm:prSet presAssocID="{471F5756-2AF7-4FF9-A6C5-CFFDAB6EE6E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36EADB5-3C36-4B5C-ACFC-6FA15E4EFB4C}" type="pres">
      <dgm:prSet presAssocID="{EAAF2EA9-8395-4006-B0A4-08BF717B8E6E}" presName="compNode" presStyleCnt="0"/>
      <dgm:spPr/>
    </dgm:pt>
    <dgm:pt modelId="{5DC08D5A-E03C-4533-87B2-6154BBB98D62}" type="pres">
      <dgm:prSet presAssocID="{EAAF2EA9-8395-4006-B0A4-08BF717B8E6E}" presName="bkgdShape" presStyleLbl="node1" presStyleIdx="3" presStyleCnt="9"/>
      <dgm:spPr/>
      <dgm:t>
        <a:bodyPr/>
        <a:lstStyle/>
        <a:p>
          <a:endParaRPr lang="en-US"/>
        </a:p>
      </dgm:t>
    </dgm:pt>
    <dgm:pt modelId="{262B2018-6E7C-410E-AA84-0DA03345165F}" type="pres">
      <dgm:prSet presAssocID="{EAAF2EA9-8395-4006-B0A4-08BF717B8E6E}" presName="nodeTx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17C29-F2D0-4077-B955-04251E81DD95}" type="pres">
      <dgm:prSet presAssocID="{EAAF2EA9-8395-4006-B0A4-08BF717B8E6E}" presName="invisiNode" presStyleLbl="node1" presStyleIdx="3" presStyleCnt="9"/>
      <dgm:spPr/>
    </dgm:pt>
    <dgm:pt modelId="{96BCAF95-C132-42A3-B218-D47560C942F3}" type="pres">
      <dgm:prSet presAssocID="{EAAF2EA9-8395-4006-B0A4-08BF717B8E6E}" presName="imagNode" presStyleLbl="fgImgPlace1" presStyleIdx="3" presStyleCnt="9" custScaleY="90910"/>
      <dgm:spPr>
        <a:blipFill dpi="0" rotWithShape="0">
          <a:blip xmlns:r="http://schemas.openxmlformats.org/officeDocument/2006/relationships" r:embed="rId4"/>
          <a:srcRect/>
          <a:stretch>
            <a:fillRect l="-25000" t="1000" r="-21000" b="-1000"/>
          </a:stretch>
        </a:blipFill>
      </dgm:spPr>
    </dgm:pt>
    <dgm:pt modelId="{50DD71BF-9FCD-40BE-BE15-22327AC6FE92}" type="pres">
      <dgm:prSet presAssocID="{DE788D47-F4E1-4EA7-A670-42E522E4492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8D0EF5B-CF78-4790-B7E4-92D4875FBB3A}" type="pres">
      <dgm:prSet presAssocID="{6C150070-8F3F-4E7D-93D5-606D2B3ECAFA}" presName="compNode" presStyleCnt="0"/>
      <dgm:spPr/>
    </dgm:pt>
    <dgm:pt modelId="{AD1026AE-963A-4FA2-9380-64AC320F1E4B}" type="pres">
      <dgm:prSet presAssocID="{6C150070-8F3F-4E7D-93D5-606D2B3ECAFA}" presName="bkgdShape" presStyleLbl="node1" presStyleIdx="4" presStyleCnt="9"/>
      <dgm:spPr/>
      <dgm:t>
        <a:bodyPr/>
        <a:lstStyle/>
        <a:p>
          <a:endParaRPr lang="en-US"/>
        </a:p>
      </dgm:t>
    </dgm:pt>
    <dgm:pt modelId="{52249688-7AE7-4CFF-9BA9-6B57CE62F697}" type="pres">
      <dgm:prSet presAssocID="{6C150070-8F3F-4E7D-93D5-606D2B3ECAFA}" presName="nodeTx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E6E8E-E5EF-40BA-8698-1103BA0F7E72}" type="pres">
      <dgm:prSet presAssocID="{6C150070-8F3F-4E7D-93D5-606D2B3ECAFA}" presName="invisiNode" presStyleLbl="node1" presStyleIdx="4" presStyleCnt="9"/>
      <dgm:spPr/>
    </dgm:pt>
    <dgm:pt modelId="{228B1732-4180-4DBE-AD61-B4C0034C4162}" type="pres">
      <dgm:prSet presAssocID="{6C150070-8F3F-4E7D-93D5-606D2B3ECAFA}" presName="imagNode" presStyleLbl="fgImgPlace1" presStyleIdx="4" presStyleCnt="9" custScaleY="90910"/>
      <dgm:spPr>
        <a:blipFill dpi="0" rotWithShape="0">
          <a:blip xmlns:r="http://schemas.openxmlformats.org/officeDocument/2006/relationships" r:embed="rId5"/>
          <a:srcRect/>
          <a:stretch>
            <a:fillRect l="-26000" t="1000" r="-21000" b="-1000"/>
          </a:stretch>
        </a:blipFill>
      </dgm:spPr>
    </dgm:pt>
    <dgm:pt modelId="{CB7CEBF6-7710-4AA2-B7E8-2F31052B0D77}" type="pres">
      <dgm:prSet presAssocID="{E20662BE-39C0-46A0-B4AE-28F4CE9A7DE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B6B3416-F861-42A5-9901-E7FDE71C8CC3}" type="pres">
      <dgm:prSet presAssocID="{8E91E681-73B9-4D36-82D2-0659BC11F619}" presName="compNode" presStyleCnt="0"/>
      <dgm:spPr/>
    </dgm:pt>
    <dgm:pt modelId="{AAE07425-40F6-4568-8011-805BDB49354C}" type="pres">
      <dgm:prSet presAssocID="{8E91E681-73B9-4D36-82D2-0659BC11F619}" presName="bkgdShape" presStyleLbl="node1" presStyleIdx="5" presStyleCnt="9"/>
      <dgm:spPr/>
      <dgm:t>
        <a:bodyPr/>
        <a:lstStyle/>
        <a:p>
          <a:endParaRPr lang="en-US"/>
        </a:p>
      </dgm:t>
    </dgm:pt>
    <dgm:pt modelId="{FA99C704-277E-4E6E-B69D-C5B5D7DBE09C}" type="pres">
      <dgm:prSet presAssocID="{8E91E681-73B9-4D36-82D2-0659BC11F619}" presName="nodeTx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369869-6263-4C63-A8F9-0ABA5B492485}" type="pres">
      <dgm:prSet presAssocID="{8E91E681-73B9-4D36-82D2-0659BC11F619}" presName="invisiNode" presStyleLbl="node1" presStyleIdx="5" presStyleCnt="9"/>
      <dgm:spPr/>
    </dgm:pt>
    <dgm:pt modelId="{B18B2AF1-7344-456D-BA93-FA9228AEB17D}" type="pres">
      <dgm:prSet presAssocID="{8E91E681-73B9-4D36-82D2-0659BC11F619}" presName="imagNode" presStyleLbl="fgImgPlace1" presStyleIdx="5" presStyleCnt="9" custScaleY="90910"/>
      <dgm:spPr>
        <a:blipFill dpi="0" rotWithShape="0">
          <a:blip xmlns:r="http://schemas.openxmlformats.org/officeDocument/2006/relationships" r:embed="rId6"/>
          <a:srcRect/>
          <a:stretch>
            <a:fillRect l="-25000" r="-21000" b="-1000"/>
          </a:stretch>
        </a:blipFill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  <dgm:pt modelId="{63ECDB56-4D3E-4D1E-AEEE-08910946BB26}" type="pres">
      <dgm:prSet presAssocID="{ACBAFA14-348F-461C-A064-20D156DC2A7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7DC71F9-E83F-4149-AE67-543501C704B5}" type="pres">
      <dgm:prSet presAssocID="{0645C167-0A7A-4106-95A4-EA23E4B40D55}" presName="compNode" presStyleCnt="0"/>
      <dgm:spPr/>
    </dgm:pt>
    <dgm:pt modelId="{63D2D5F5-D9A6-4720-BDE6-307DDAED7320}" type="pres">
      <dgm:prSet presAssocID="{0645C167-0A7A-4106-95A4-EA23E4B40D55}" presName="bkgdShape" presStyleLbl="node1" presStyleIdx="6" presStyleCnt="9"/>
      <dgm:spPr/>
      <dgm:t>
        <a:bodyPr/>
        <a:lstStyle/>
        <a:p>
          <a:endParaRPr lang="en-US"/>
        </a:p>
      </dgm:t>
    </dgm:pt>
    <dgm:pt modelId="{FD55DDA2-A770-4C7D-9FA2-6B0721019959}" type="pres">
      <dgm:prSet presAssocID="{0645C167-0A7A-4106-95A4-EA23E4B40D55}" presName="nodeTx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D7D3BA-6413-4F6E-AFF0-34832C61965D}" type="pres">
      <dgm:prSet presAssocID="{0645C167-0A7A-4106-95A4-EA23E4B40D55}" presName="invisiNode" presStyleLbl="node1" presStyleIdx="6" presStyleCnt="9"/>
      <dgm:spPr/>
    </dgm:pt>
    <dgm:pt modelId="{47F51451-F798-43AE-A211-5FB85B9E2FBE}" type="pres">
      <dgm:prSet presAssocID="{0645C167-0A7A-4106-95A4-EA23E4B40D55}" presName="imagNode" presStyleLbl="fgImgPlace1" presStyleIdx="6" presStyleCnt="9" custScaleY="90910"/>
      <dgm:spPr>
        <a:blipFill dpi="0" rotWithShape="0">
          <a:blip xmlns:r="http://schemas.openxmlformats.org/officeDocument/2006/relationships" r:embed="rId7"/>
          <a:srcRect/>
          <a:stretch>
            <a:fillRect l="-25000" t="1000" r="-23000" b="-1000"/>
          </a:stretch>
        </a:blipFill>
      </dgm:spPr>
    </dgm:pt>
    <dgm:pt modelId="{DA72CFFB-6D34-4E8C-80BE-F8524CF99D2D}" type="pres">
      <dgm:prSet presAssocID="{1FBFF70E-BDF8-4CE2-BB6F-1F9D504C81C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176FE1E-EB83-435A-92B1-5C0EEC31AD51}" type="pres">
      <dgm:prSet presAssocID="{49C61C34-C0EA-4E64-8011-49CC5CC44750}" presName="compNode" presStyleCnt="0"/>
      <dgm:spPr/>
    </dgm:pt>
    <dgm:pt modelId="{D5B17DDD-3997-4177-BE3D-E827E4A25E95}" type="pres">
      <dgm:prSet presAssocID="{49C61C34-C0EA-4E64-8011-49CC5CC44750}" presName="bkgdShape" presStyleLbl="node1" presStyleIdx="7" presStyleCnt="9"/>
      <dgm:spPr/>
      <dgm:t>
        <a:bodyPr/>
        <a:lstStyle/>
        <a:p>
          <a:endParaRPr lang="en-US"/>
        </a:p>
      </dgm:t>
    </dgm:pt>
    <dgm:pt modelId="{8DAF8C20-EF08-432A-9365-A2A11F1A9830}" type="pres">
      <dgm:prSet presAssocID="{49C61C34-C0EA-4E64-8011-49CC5CC44750}" presName="nodeTx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2C4BDD-BE99-4F36-9AAC-EC8CCA406C33}" type="pres">
      <dgm:prSet presAssocID="{49C61C34-C0EA-4E64-8011-49CC5CC44750}" presName="invisiNode" presStyleLbl="node1" presStyleIdx="7" presStyleCnt="9"/>
      <dgm:spPr/>
    </dgm:pt>
    <dgm:pt modelId="{FDB48799-EA52-42F2-950B-C349612642B4}" type="pres">
      <dgm:prSet presAssocID="{49C61C34-C0EA-4E64-8011-49CC5CC44750}" presName="imagNode" presStyleLbl="fgImgPlace1" presStyleIdx="7" presStyleCnt="9" custScaleY="90910"/>
      <dgm:spPr>
        <a:blipFill dpi="0" rotWithShape="0">
          <a:blip xmlns:r="http://schemas.openxmlformats.org/officeDocument/2006/relationships" r:embed="rId8"/>
          <a:srcRect/>
          <a:stretch>
            <a:fillRect l="-25000" t="-1000" r="-23000"/>
          </a:stretch>
        </a:blipFill>
      </dgm:spPr>
    </dgm:pt>
    <dgm:pt modelId="{1A335857-DBEF-42E6-A86D-62B40846AF07}" type="pres">
      <dgm:prSet presAssocID="{D3EC77DA-B13B-4BDF-87C2-EF14F04E078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95A7974-3467-4556-B256-FCB79E68084F}" type="pres">
      <dgm:prSet presAssocID="{FF52A651-0933-4819-8132-8DB09DE376E6}" presName="compNode" presStyleCnt="0"/>
      <dgm:spPr/>
    </dgm:pt>
    <dgm:pt modelId="{2E9E7C50-6E33-4045-92B3-7F5BEB1713A6}" type="pres">
      <dgm:prSet presAssocID="{FF52A651-0933-4819-8132-8DB09DE376E6}" presName="bkgdShape" presStyleLbl="node1" presStyleIdx="8" presStyleCnt="9"/>
      <dgm:spPr/>
      <dgm:t>
        <a:bodyPr/>
        <a:lstStyle/>
        <a:p>
          <a:endParaRPr lang="en-US"/>
        </a:p>
      </dgm:t>
    </dgm:pt>
    <dgm:pt modelId="{D3B626F0-922D-4177-96B1-F71CC9722E50}" type="pres">
      <dgm:prSet presAssocID="{FF52A651-0933-4819-8132-8DB09DE376E6}" presName="nodeTx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60714F-CD1B-44C5-90E7-99E5F5A14BC3}" type="pres">
      <dgm:prSet presAssocID="{FF52A651-0933-4819-8132-8DB09DE376E6}" presName="invisiNode" presStyleLbl="node1" presStyleIdx="8" presStyleCnt="9"/>
      <dgm:spPr/>
    </dgm:pt>
    <dgm:pt modelId="{AFAC54AC-730E-4A5A-BA57-FC6A765755E5}" type="pres">
      <dgm:prSet presAssocID="{FF52A651-0933-4819-8132-8DB09DE376E6}" presName="imagNode" presStyleLbl="fgImgPlace1" presStyleIdx="8" presStyleCnt="9" custScaleY="90910"/>
      <dgm:spPr>
        <a:blipFill dpi="0" rotWithShape="0">
          <a:blip xmlns:r="http://schemas.openxmlformats.org/officeDocument/2006/relationships" r:embed="rId9"/>
          <a:srcRect/>
          <a:stretch>
            <a:fillRect l="-25000" t="1000" r="-21000" b="-1000"/>
          </a:stretch>
        </a:blipFill>
      </dgm:spPr>
    </dgm:pt>
  </dgm:ptLst>
  <dgm:cxnLst>
    <dgm:cxn modelId="{10B27717-DCAE-416E-9703-F3BD908A2CFA}" type="presOf" srcId="{49C61C34-C0EA-4E64-8011-49CC5CC44750}" destId="{8DAF8C20-EF08-432A-9365-A2A11F1A9830}" srcOrd="1" destOrd="0" presId="urn:microsoft.com/office/officeart/2005/8/layout/hList7#1"/>
    <dgm:cxn modelId="{91650163-DDD8-42B4-8FB9-83E37E32A5E7}" type="presOf" srcId="{0645C167-0A7A-4106-95A4-EA23E4B40D55}" destId="{63D2D5F5-D9A6-4720-BDE6-307DDAED7320}" srcOrd="0" destOrd="0" presId="urn:microsoft.com/office/officeart/2005/8/layout/hList7#1"/>
    <dgm:cxn modelId="{2D4B19F7-67A5-49BF-8E71-16AF84DF3193}" type="presOf" srcId="{9254EAFF-048B-4E71-A5B5-EAD90D83D229}" destId="{8AA6B37D-B798-4A7C-B7CF-7C513E38D2C0}" srcOrd="0" destOrd="0" presId="urn:microsoft.com/office/officeart/2005/8/layout/hList7#1"/>
    <dgm:cxn modelId="{76A8469F-7605-49F0-A084-076F683DC8DF}" type="presOf" srcId="{FF52A651-0933-4819-8132-8DB09DE376E6}" destId="{D3B626F0-922D-4177-96B1-F71CC9722E50}" srcOrd="1" destOrd="0" presId="urn:microsoft.com/office/officeart/2005/8/layout/hList7#1"/>
    <dgm:cxn modelId="{355C9AF1-7EAF-4CB9-AD45-54A322DDD2A7}" type="presOf" srcId="{A8FBEF14-EC56-45EE-9EE2-E349F9CC14C9}" destId="{51594C65-C9A8-4B06-A89D-6115A199B3BF}" srcOrd="1" destOrd="0" presId="urn:microsoft.com/office/officeart/2005/8/layout/hList7#1"/>
    <dgm:cxn modelId="{8169AD84-70AA-49B9-A367-897706F7D282}" type="presOf" srcId="{E20662BE-39C0-46A0-B4AE-28F4CE9A7DE0}" destId="{CB7CEBF6-7710-4AA2-B7E8-2F31052B0D77}" srcOrd="0" destOrd="0" presId="urn:microsoft.com/office/officeart/2005/8/layout/hList7#1"/>
    <dgm:cxn modelId="{AC06A5C2-9220-44E5-8B41-867B88BAB6A0}" type="presOf" srcId="{EAAF2EA9-8395-4006-B0A4-08BF717B8E6E}" destId="{5DC08D5A-E03C-4533-87B2-6154BBB98D62}" srcOrd="0" destOrd="0" presId="urn:microsoft.com/office/officeart/2005/8/layout/hList7#1"/>
    <dgm:cxn modelId="{1EB58BFD-2781-4E7D-B155-87E239F51541}" type="presOf" srcId="{9E80119E-9663-403D-923B-246FB2BFAC52}" destId="{89585508-7B7B-493B-ACA8-AFFEEDDF59B1}" srcOrd="0" destOrd="0" presId="urn:microsoft.com/office/officeart/2005/8/layout/hList7#1"/>
    <dgm:cxn modelId="{3142BC83-2683-4B10-9B8C-FF765955A892}" srcId="{9E80119E-9663-403D-923B-246FB2BFAC52}" destId="{EAAF2EA9-8395-4006-B0A4-08BF717B8E6E}" srcOrd="3" destOrd="0" parTransId="{0DE0651A-8565-4A7B-8B9E-74B1E4712A39}" sibTransId="{DE788D47-F4E1-4EA7-A670-42E522E4492B}"/>
    <dgm:cxn modelId="{13DFF4FA-ED1C-487F-BA78-435A84F5C3E5}" srcId="{9E80119E-9663-403D-923B-246FB2BFAC52}" destId="{A8FBEF14-EC56-45EE-9EE2-E349F9CC14C9}" srcOrd="1" destOrd="0" parTransId="{623DBA4E-0119-4E7B-82C8-56F7C0F5A36E}" sibTransId="{54C592D9-3106-4716-BC79-F8ED09BD1133}"/>
    <dgm:cxn modelId="{6C6055CB-203E-4F6F-B3B8-5E22EA553C4F}" type="presOf" srcId="{D3EC77DA-B13B-4BDF-87C2-EF14F04E078C}" destId="{1A335857-DBEF-42E6-A86D-62B40846AF07}" srcOrd="0" destOrd="0" presId="urn:microsoft.com/office/officeart/2005/8/layout/hList7#1"/>
    <dgm:cxn modelId="{A91AA383-19EA-46F6-992C-8FE1D7AB6289}" type="presOf" srcId="{6C150070-8F3F-4E7D-93D5-606D2B3ECAFA}" destId="{52249688-7AE7-4CFF-9BA9-6B57CE62F697}" srcOrd="1" destOrd="0" presId="urn:microsoft.com/office/officeart/2005/8/layout/hList7#1"/>
    <dgm:cxn modelId="{8D05E934-B55B-451A-B937-ED3E888D2C6A}" srcId="{9E80119E-9663-403D-923B-246FB2BFAC52}" destId="{FF52A651-0933-4819-8132-8DB09DE376E6}" srcOrd="8" destOrd="0" parTransId="{9E423A6F-A02E-4A14-93B0-9298B6D52180}" sibTransId="{4B1E440B-1360-4FC8-BEA5-D54C904558B5}"/>
    <dgm:cxn modelId="{F0AA8D50-876A-4693-8385-7F3BE7F43572}" type="presOf" srcId="{471F5756-2AF7-4FF9-A6C5-CFFDAB6EE6EA}" destId="{6B86C66B-0988-4FA0-B517-73E3441CD78F}" srcOrd="0" destOrd="0" presId="urn:microsoft.com/office/officeart/2005/8/layout/hList7#1"/>
    <dgm:cxn modelId="{18895545-CE19-4DF8-A68D-6E4FC6A04BFE}" type="presOf" srcId="{49C61C34-C0EA-4E64-8011-49CC5CC44750}" destId="{D5B17DDD-3997-4177-BE3D-E827E4A25E95}" srcOrd="0" destOrd="0" presId="urn:microsoft.com/office/officeart/2005/8/layout/hList7#1"/>
    <dgm:cxn modelId="{08AC2F79-6260-445C-A6C3-B33E37DB0976}" type="presOf" srcId="{7920620A-BD92-4265-A438-7400153FE6FD}" destId="{FD05DA21-EE67-48BC-A870-D5D778029983}" srcOrd="0" destOrd="0" presId="urn:microsoft.com/office/officeart/2005/8/layout/hList7#1"/>
    <dgm:cxn modelId="{1DA05101-DB5C-4BDE-9FAB-F9C945D1CEC1}" type="presOf" srcId="{54C592D9-3106-4716-BC79-F8ED09BD1133}" destId="{7F3BA2CC-6DE6-4312-85D3-5A910CFA1DC5}" srcOrd="0" destOrd="0" presId="urn:microsoft.com/office/officeart/2005/8/layout/hList7#1"/>
    <dgm:cxn modelId="{5EB19AFE-26C5-4E29-A633-6A507B5ACA5C}" srcId="{9E80119E-9663-403D-923B-246FB2BFAC52}" destId="{9254EAFF-048B-4E71-A5B5-EAD90D83D229}" srcOrd="2" destOrd="0" parTransId="{662031AB-5C6F-4EE7-A4A3-D56D4A469C50}" sibTransId="{471F5756-2AF7-4FF9-A6C5-CFFDAB6EE6EA}"/>
    <dgm:cxn modelId="{20710A3B-F607-4E62-94CE-7096FBED84C4}" type="presOf" srcId="{1FBFF70E-BDF8-4CE2-BB6F-1F9D504C81C4}" destId="{DA72CFFB-6D34-4E8C-80BE-F8524CF99D2D}" srcOrd="0" destOrd="0" presId="urn:microsoft.com/office/officeart/2005/8/layout/hList7#1"/>
    <dgm:cxn modelId="{6BF4AB63-6C5B-40A6-B0E6-429830C8EDB6}" type="presOf" srcId="{98E926B5-7CB8-4B87-BE38-BA32F43C8E6C}" destId="{90826FAD-0F93-4F05-AE98-E1A5412C56E6}" srcOrd="1" destOrd="0" presId="urn:microsoft.com/office/officeart/2005/8/layout/hList7#1"/>
    <dgm:cxn modelId="{17F1C121-7FAD-4D11-903D-0E7F4B9FD3BF}" type="presOf" srcId="{9254EAFF-048B-4E71-A5B5-EAD90D83D229}" destId="{9291BF43-7D91-4C4F-84B9-47591D694F51}" srcOrd="1" destOrd="0" presId="urn:microsoft.com/office/officeart/2005/8/layout/hList7#1"/>
    <dgm:cxn modelId="{347EA734-7DF3-41DD-8FBB-69CA0F6370A9}" type="presOf" srcId="{6C150070-8F3F-4E7D-93D5-606D2B3ECAFA}" destId="{AD1026AE-963A-4FA2-9380-64AC320F1E4B}" srcOrd="0" destOrd="0" presId="urn:microsoft.com/office/officeart/2005/8/layout/hList7#1"/>
    <dgm:cxn modelId="{47B6E00E-5737-4DDF-B365-E4039B56E37C}" srcId="{9E80119E-9663-403D-923B-246FB2BFAC52}" destId="{49C61C34-C0EA-4E64-8011-49CC5CC44750}" srcOrd="7" destOrd="0" parTransId="{3270DBEA-2544-44E6-8CFB-CD8B82C9D26D}" sibTransId="{D3EC77DA-B13B-4BDF-87C2-EF14F04E078C}"/>
    <dgm:cxn modelId="{3677F38A-C75B-407C-9DFE-83E3BB7F70E2}" type="presOf" srcId="{EAAF2EA9-8395-4006-B0A4-08BF717B8E6E}" destId="{262B2018-6E7C-410E-AA84-0DA03345165F}" srcOrd="1" destOrd="0" presId="urn:microsoft.com/office/officeart/2005/8/layout/hList7#1"/>
    <dgm:cxn modelId="{38325B4C-CD0C-4B2C-B250-BBDAB856245A}" srcId="{9E80119E-9663-403D-923B-246FB2BFAC52}" destId="{6C150070-8F3F-4E7D-93D5-606D2B3ECAFA}" srcOrd="4" destOrd="0" parTransId="{CED029AC-C121-4161-A5E6-FCC6C7C32551}" sibTransId="{E20662BE-39C0-46A0-B4AE-28F4CE9A7DE0}"/>
    <dgm:cxn modelId="{82CBA271-42EC-4F99-B90E-AE5B6A61F4AC}" srcId="{9E80119E-9663-403D-923B-246FB2BFAC52}" destId="{98E926B5-7CB8-4B87-BE38-BA32F43C8E6C}" srcOrd="0" destOrd="0" parTransId="{329F7130-8D0E-44D7-B943-0F493A3D884D}" sibTransId="{7920620A-BD92-4265-A438-7400153FE6FD}"/>
    <dgm:cxn modelId="{F7ED01AF-B645-4168-A004-CE361F884C9A}" type="presOf" srcId="{ACBAFA14-348F-461C-A064-20D156DC2A7A}" destId="{63ECDB56-4D3E-4D1E-AEEE-08910946BB26}" srcOrd="0" destOrd="0" presId="urn:microsoft.com/office/officeart/2005/8/layout/hList7#1"/>
    <dgm:cxn modelId="{28EC3777-407D-4714-B4FC-7452209C6172}" type="presOf" srcId="{8E91E681-73B9-4D36-82D2-0659BC11F619}" destId="{AAE07425-40F6-4568-8011-805BDB49354C}" srcOrd="0" destOrd="0" presId="urn:microsoft.com/office/officeart/2005/8/layout/hList7#1"/>
    <dgm:cxn modelId="{A7715EFE-E19B-46E8-A35C-2732500AD867}" srcId="{9E80119E-9663-403D-923B-246FB2BFAC52}" destId="{8E91E681-73B9-4D36-82D2-0659BC11F619}" srcOrd="5" destOrd="0" parTransId="{A0215039-0CA3-4C68-A8B1-D6469FF7145B}" sibTransId="{ACBAFA14-348F-461C-A064-20D156DC2A7A}"/>
    <dgm:cxn modelId="{6AC90184-1754-4F16-B3A9-030C8516D348}" type="presOf" srcId="{A8FBEF14-EC56-45EE-9EE2-E349F9CC14C9}" destId="{47AB78B7-EFE6-492B-A4D0-E996F84B6D7C}" srcOrd="0" destOrd="0" presId="urn:microsoft.com/office/officeart/2005/8/layout/hList7#1"/>
    <dgm:cxn modelId="{84341007-4D3B-4E6E-A897-9A566818D25F}" type="presOf" srcId="{FF52A651-0933-4819-8132-8DB09DE376E6}" destId="{2E9E7C50-6E33-4045-92B3-7F5BEB1713A6}" srcOrd="0" destOrd="0" presId="urn:microsoft.com/office/officeart/2005/8/layout/hList7#1"/>
    <dgm:cxn modelId="{9BA07A38-8E5E-46A0-AA44-6643050AFBFD}" type="presOf" srcId="{DE788D47-F4E1-4EA7-A670-42E522E4492B}" destId="{50DD71BF-9FCD-40BE-BE15-22327AC6FE92}" srcOrd="0" destOrd="0" presId="urn:microsoft.com/office/officeart/2005/8/layout/hList7#1"/>
    <dgm:cxn modelId="{A0CE5B21-6B4F-4691-A9FA-B2503A963146}" srcId="{9E80119E-9663-403D-923B-246FB2BFAC52}" destId="{0645C167-0A7A-4106-95A4-EA23E4B40D55}" srcOrd="6" destOrd="0" parTransId="{C0F55B58-3F0B-453D-8F3A-EF700346BB7F}" sibTransId="{1FBFF70E-BDF8-4CE2-BB6F-1F9D504C81C4}"/>
    <dgm:cxn modelId="{7860CD9D-4EC6-49A0-8726-386CF709EC0F}" type="presOf" srcId="{8E91E681-73B9-4D36-82D2-0659BC11F619}" destId="{FA99C704-277E-4E6E-B69D-C5B5D7DBE09C}" srcOrd="1" destOrd="0" presId="urn:microsoft.com/office/officeart/2005/8/layout/hList7#1"/>
    <dgm:cxn modelId="{64E0840F-2C1F-4E5B-BEE7-81ED9E030B78}" type="presOf" srcId="{98E926B5-7CB8-4B87-BE38-BA32F43C8E6C}" destId="{ACD1F4A5-843E-4328-A22D-8190C6E69C1C}" srcOrd="0" destOrd="0" presId="urn:microsoft.com/office/officeart/2005/8/layout/hList7#1"/>
    <dgm:cxn modelId="{5C153F16-3357-4C29-BB1C-C129582B680B}" type="presOf" srcId="{0645C167-0A7A-4106-95A4-EA23E4B40D55}" destId="{FD55DDA2-A770-4C7D-9FA2-6B0721019959}" srcOrd="1" destOrd="0" presId="urn:microsoft.com/office/officeart/2005/8/layout/hList7#1"/>
    <dgm:cxn modelId="{10D4A9CD-3699-4C3B-9BF5-BC2401559938}" type="presParOf" srcId="{89585508-7B7B-493B-ACA8-AFFEEDDF59B1}" destId="{343F574F-C594-45FD-BB39-541BC015B2B8}" srcOrd="0" destOrd="0" presId="urn:microsoft.com/office/officeart/2005/8/layout/hList7#1"/>
    <dgm:cxn modelId="{4449FCD6-C374-4C83-8954-AED9D7AA447A}" type="presParOf" srcId="{89585508-7B7B-493B-ACA8-AFFEEDDF59B1}" destId="{6EB9E5D6-7430-45C9-A022-B203D0A261F7}" srcOrd="1" destOrd="0" presId="urn:microsoft.com/office/officeart/2005/8/layout/hList7#1"/>
    <dgm:cxn modelId="{3C954B2F-43DB-4523-9611-B0CEE68C565F}" type="presParOf" srcId="{6EB9E5D6-7430-45C9-A022-B203D0A261F7}" destId="{64012F20-66D5-43AD-B2F8-33512F8155DD}" srcOrd="0" destOrd="0" presId="urn:microsoft.com/office/officeart/2005/8/layout/hList7#1"/>
    <dgm:cxn modelId="{56F30C58-7915-45D3-B7B8-A7843ACDB75D}" type="presParOf" srcId="{64012F20-66D5-43AD-B2F8-33512F8155DD}" destId="{ACD1F4A5-843E-4328-A22D-8190C6E69C1C}" srcOrd="0" destOrd="0" presId="urn:microsoft.com/office/officeart/2005/8/layout/hList7#1"/>
    <dgm:cxn modelId="{4B249B8C-B3F6-4349-B382-9A7D6338731F}" type="presParOf" srcId="{64012F20-66D5-43AD-B2F8-33512F8155DD}" destId="{90826FAD-0F93-4F05-AE98-E1A5412C56E6}" srcOrd="1" destOrd="0" presId="urn:microsoft.com/office/officeart/2005/8/layout/hList7#1"/>
    <dgm:cxn modelId="{E11AE211-36BE-4E52-A685-3DAA3C990EEB}" type="presParOf" srcId="{64012F20-66D5-43AD-B2F8-33512F8155DD}" destId="{F98EBA5B-F3B8-44BC-AE61-006AECCF51A5}" srcOrd="2" destOrd="0" presId="urn:microsoft.com/office/officeart/2005/8/layout/hList7#1"/>
    <dgm:cxn modelId="{F1661249-E04E-4DFD-B193-0D184ECE8DD0}" type="presParOf" srcId="{64012F20-66D5-43AD-B2F8-33512F8155DD}" destId="{F763A0C7-0AF9-4DFA-8631-4F2428EC68E7}" srcOrd="3" destOrd="0" presId="urn:microsoft.com/office/officeart/2005/8/layout/hList7#1"/>
    <dgm:cxn modelId="{881FB5AB-E65B-4A88-9E71-43E117083AC0}" type="presParOf" srcId="{6EB9E5D6-7430-45C9-A022-B203D0A261F7}" destId="{FD05DA21-EE67-48BC-A870-D5D778029983}" srcOrd="1" destOrd="0" presId="urn:microsoft.com/office/officeart/2005/8/layout/hList7#1"/>
    <dgm:cxn modelId="{C679A022-570C-490E-9D63-764DFB4C71BE}" type="presParOf" srcId="{6EB9E5D6-7430-45C9-A022-B203D0A261F7}" destId="{1C72F93A-3A31-46C9-B0E3-4DF0836A52DF}" srcOrd="2" destOrd="0" presId="urn:microsoft.com/office/officeart/2005/8/layout/hList7#1"/>
    <dgm:cxn modelId="{CFABE09F-0952-4E59-AFC9-4E4B82C593F5}" type="presParOf" srcId="{1C72F93A-3A31-46C9-B0E3-4DF0836A52DF}" destId="{47AB78B7-EFE6-492B-A4D0-E996F84B6D7C}" srcOrd="0" destOrd="0" presId="urn:microsoft.com/office/officeart/2005/8/layout/hList7#1"/>
    <dgm:cxn modelId="{B0777CB6-D8E1-4F6E-9FDB-7877505873A9}" type="presParOf" srcId="{1C72F93A-3A31-46C9-B0E3-4DF0836A52DF}" destId="{51594C65-C9A8-4B06-A89D-6115A199B3BF}" srcOrd="1" destOrd="0" presId="urn:microsoft.com/office/officeart/2005/8/layout/hList7#1"/>
    <dgm:cxn modelId="{A0F81295-1E7B-46F6-BAC2-741CB4A610DB}" type="presParOf" srcId="{1C72F93A-3A31-46C9-B0E3-4DF0836A52DF}" destId="{F9D9230E-AECD-48A0-B5CF-B91841DFF46E}" srcOrd="2" destOrd="0" presId="urn:microsoft.com/office/officeart/2005/8/layout/hList7#1"/>
    <dgm:cxn modelId="{30942573-B7BF-4BDA-9AC2-4CA851F70C81}" type="presParOf" srcId="{1C72F93A-3A31-46C9-B0E3-4DF0836A52DF}" destId="{D825FBC6-9C83-4B8C-B07F-F3A4A4A3895C}" srcOrd="3" destOrd="0" presId="urn:microsoft.com/office/officeart/2005/8/layout/hList7#1"/>
    <dgm:cxn modelId="{AFAD8FD5-1BBD-4117-B11F-5827695A57AE}" type="presParOf" srcId="{6EB9E5D6-7430-45C9-A022-B203D0A261F7}" destId="{7F3BA2CC-6DE6-4312-85D3-5A910CFA1DC5}" srcOrd="3" destOrd="0" presId="urn:microsoft.com/office/officeart/2005/8/layout/hList7#1"/>
    <dgm:cxn modelId="{0D877D6E-9444-4395-88E6-182F6B692E98}" type="presParOf" srcId="{6EB9E5D6-7430-45C9-A022-B203D0A261F7}" destId="{16461A17-0192-4874-9DCB-F7D7752ED439}" srcOrd="4" destOrd="0" presId="urn:microsoft.com/office/officeart/2005/8/layout/hList7#1"/>
    <dgm:cxn modelId="{40D16387-5782-4831-BA60-E8428D0B3755}" type="presParOf" srcId="{16461A17-0192-4874-9DCB-F7D7752ED439}" destId="{8AA6B37D-B798-4A7C-B7CF-7C513E38D2C0}" srcOrd="0" destOrd="0" presId="urn:microsoft.com/office/officeart/2005/8/layout/hList7#1"/>
    <dgm:cxn modelId="{A5504EC3-82C8-4646-B5D6-2A4C964115F3}" type="presParOf" srcId="{16461A17-0192-4874-9DCB-F7D7752ED439}" destId="{9291BF43-7D91-4C4F-84B9-47591D694F51}" srcOrd="1" destOrd="0" presId="urn:microsoft.com/office/officeart/2005/8/layout/hList7#1"/>
    <dgm:cxn modelId="{1FE6346B-CD4C-4227-ABF7-28998E6B35BC}" type="presParOf" srcId="{16461A17-0192-4874-9DCB-F7D7752ED439}" destId="{13FA1096-C7AA-4EC8-99E8-5F6E08333C41}" srcOrd="2" destOrd="0" presId="urn:microsoft.com/office/officeart/2005/8/layout/hList7#1"/>
    <dgm:cxn modelId="{72A092E1-DF1A-4A2C-9D35-74890480A7D8}" type="presParOf" srcId="{16461A17-0192-4874-9DCB-F7D7752ED439}" destId="{583CD7D7-606E-4C73-A96F-F4D2F138613E}" srcOrd="3" destOrd="0" presId="urn:microsoft.com/office/officeart/2005/8/layout/hList7#1"/>
    <dgm:cxn modelId="{170C6729-65EA-4444-912B-D9B37AB80132}" type="presParOf" srcId="{6EB9E5D6-7430-45C9-A022-B203D0A261F7}" destId="{6B86C66B-0988-4FA0-B517-73E3441CD78F}" srcOrd="5" destOrd="0" presId="urn:microsoft.com/office/officeart/2005/8/layout/hList7#1"/>
    <dgm:cxn modelId="{D6592D45-964B-46E9-88C5-3DC2BCA97AAD}" type="presParOf" srcId="{6EB9E5D6-7430-45C9-A022-B203D0A261F7}" destId="{736EADB5-3C36-4B5C-ACFC-6FA15E4EFB4C}" srcOrd="6" destOrd="0" presId="urn:microsoft.com/office/officeart/2005/8/layout/hList7#1"/>
    <dgm:cxn modelId="{671FA357-D852-473F-BE7F-5174489B2860}" type="presParOf" srcId="{736EADB5-3C36-4B5C-ACFC-6FA15E4EFB4C}" destId="{5DC08D5A-E03C-4533-87B2-6154BBB98D62}" srcOrd="0" destOrd="0" presId="urn:microsoft.com/office/officeart/2005/8/layout/hList7#1"/>
    <dgm:cxn modelId="{B6D2C918-811C-4E32-A5CF-65E4383C9F8C}" type="presParOf" srcId="{736EADB5-3C36-4B5C-ACFC-6FA15E4EFB4C}" destId="{262B2018-6E7C-410E-AA84-0DA03345165F}" srcOrd="1" destOrd="0" presId="urn:microsoft.com/office/officeart/2005/8/layout/hList7#1"/>
    <dgm:cxn modelId="{2D9344E7-8F0A-4544-948E-B82D8850C6FC}" type="presParOf" srcId="{736EADB5-3C36-4B5C-ACFC-6FA15E4EFB4C}" destId="{BA317C29-F2D0-4077-B955-04251E81DD95}" srcOrd="2" destOrd="0" presId="urn:microsoft.com/office/officeart/2005/8/layout/hList7#1"/>
    <dgm:cxn modelId="{A2B5C6CF-DC67-4D64-B38F-7E786A625CF5}" type="presParOf" srcId="{736EADB5-3C36-4B5C-ACFC-6FA15E4EFB4C}" destId="{96BCAF95-C132-42A3-B218-D47560C942F3}" srcOrd="3" destOrd="0" presId="urn:microsoft.com/office/officeart/2005/8/layout/hList7#1"/>
    <dgm:cxn modelId="{A3A5F14F-92A5-4C13-BC6A-C6C14819D672}" type="presParOf" srcId="{6EB9E5D6-7430-45C9-A022-B203D0A261F7}" destId="{50DD71BF-9FCD-40BE-BE15-22327AC6FE92}" srcOrd="7" destOrd="0" presId="urn:microsoft.com/office/officeart/2005/8/layout/hList7#1"/>
    <dgm:cxn modelId="{D06F3FE2-98F1-4E3A-AD59-8ACEBB3F1755}" type="presParOf" srcId="{6EB9E5D6-7430-45C9-A022-B203D0A261F7}" destId="{B8D0EF5B-CF78-4790-B7E4-92D4875FBB3A}" srcOrd="8" destOrd="0" presId="urn:microsoft.com/office/officeart/2005/8/layout/hList7#1"/>
    <dgm:cxn modelId="{CC3DCB09-5D52-4E53-A1D6-15FB5C6FA88B}" type="presParOf" srcId="{B8D0EF5B-CF78-4790-B7E4-92D4875FBB3A}" destId="{AD1026AE-963A-4FA2-9380-64AC320F1E4B}" srcOrd="0" destOrd="0" presId="urn:microsoft.com/office/officeart/2005/8/layout/hList7#1"/>
    <dgm:cxn modelId="{3783F8E9-5D2B-4FDA-B2AE-1C26684565EB}" type="presParOf" srcId="{B8D0EF5B-CF78-4790-B7E4-92D4875FBB3A}" destId="{52249688-7AE7-4CFF-9BA9-6B57CE62F697}" srcOrd="1" destOrd="0" presId="urn:microsoft.com/office/officeart/2005/8/layout/hList7#1"/>
    <dgm:cxn modelId="{BB63283A-4C29-430F-99D9-8CBF86783E96}" type="presParOf" srcId="{B8D0EF5B-CF78-4790-B7E4-92D4875FBB3A}" destId="{1DFE6E8E-E5EF-40BA-8698-1103BA0F7E72}" srcOrd="2" destOrd="0" presId="urn:microsoft.com/office/officeart/2005/8/layout/hList7#1"/>
    <dgm:cxn modelId="{560433EC-3685-4436-98A0-07F531FC0313}" type="presParOf" srcId="{B8D0EF5B-CF78-4790-B7E4-92D4875FBB3A}" destId="{228B1732-4180-4DBE-AD61-B4C0034C4162}" srcOrd="3" destOrd="0" presId="urn:microsoft.com/office/officeart/2005/8/layout/hList7#1"/>
    <dgm:cxn modelId="{4514C505-E96C-4760-B4B6-952F07A38289}" type="presParOf" srcId="{6EB9E5D6-7430-45C9-A022-B203D0A261F7}" destId="{CB7CEBF6-7710-4AA2-B7E8-2F31052B0D77}" srcOrd="9" destOrd="0" presId="urn:microsoft.com/office/officeart/2005/8/layout/hList7#1"/>
    <dgm:cxn modelId="{D0292322-03BA-4115-AC43-032500C05A4F}" type="presParOf" srcId="{6EB9E5D6-7430-45C9-A022-B203D0A261F7}" destId="{BB6B3416-F861-42A5-9901-E7FDE71C8CC3}" srcOrd="10" destOrd="0" presId="urn:microsoft.com/office/officeart/2005/8/layout/hList7#1"/>
    <dgm:cxn modelId="{96DD8207-E35D-4D76-A002-AAAF8ED43EBC}" type="presParOf" srcId="{BB6B3416-F861-42A5-9901-E7FDE71C8CC3}" destId="{AAE07425-40F6-4568-8011-805BDB49354C}" srcOrd="0" destOrd="0" presId="urn:microsoft.com/office/officeart/2005/8/layout/hList7#1"/>
    <dgm:cxn modelId="{04D7EAF2-A5F8-446F-ADC7-A0978A8CE85F}" type="presParOf" srcId="{BB6B3416-F861-42A5-9901-E7FDE71C8CC3}" destId="{FA99C704-277E-4E6E-B69D-C5B5D7DBE09C}" srcOrd="1" destOrd="0" presId="urn:microsoft.com/office/officeart/2005/8/layout/hList7#1"/>
    <dgm:cxn modelId="{F78AE1EA-7312-4F39-BB21-45A7516B24A6}" type="presParOf" srcId="{BB6B3416-F861-42A5-9901-E7FDE71C8CC3}" destId="{94369869-6263-4C63-A8F9-0ABA5B492485}" srcOrd="2" destOrd="0" presId="urn:microsoft.com/office/officeart/2005/8/layout/hList7#1"/>
    <dgm:cxn modelId="{6BE861DE-4862-4894-A949-88746654AC7A}" type="presParOf" srcId="{BB6B3416-F861-42A5-9901-E7FDE71C8CC3}" destId="{B18B2AF1-7344-456D-BA93-FA9228AEB17D}" srcOrd="3" destOrd="0" presId="urn:microsoft.com/office/officeart/2005/8/layout/hList7#1"/>
    <dgm:cxn modelId="{0E6F2FFB-7F8E-4227-BBE8-A84C7E846219}" type="presParOf" srcId="{6EB9E5D6-7430-45C9-A022-B203D0A261F7}" destId="{63ECDB56-4D3E-4D1E-AEEE-08910946BB26}" srcOrd="11" destOrd="0" presId="urn:microsoft.com/office/officeart/2005/8/layout/hList7#1"/>
    <dgm:cxn modelId="{F012BF07-B669-4F45-A3F3-158C0A2F3DFE}" type="presParOf" srcId="{6EB9E5D6-7430-45C9-A022-B203D0A261F7}" destId="{67DC71F9-E83F-4149-AE67-543501C704B5}" srcOrd="12" destOrd="0" presId="urn:microsoft.com/office/officeart/2005/8/layout/hList7#1"/>
    <dgm:cxn modelId="{CCCA71E9-355D-4103-878B-485CD3B8DFB3}" type="presParOf" srcId="{67DC71F9-E83F-4149-AE67-543501C704B5}" destId="{63D2D5F5-D9A6-4720-BDE6-307DDAED7320}" srcOrd="0" destOrd="0" presId="urn:microsoft.com/office/officeart/2005/8/layout/hList7#1"/>
    <dgm:cxn modelId="{DBBDA775-77A0-47B2-9090-A01EC5505F62}" type="presParOf" srcId="{67DC71F9-E83F-4149-AE67-543501C704B5}" destId="{FD55DDA2-A770-4C7D-9FA2-6B0721019959}" srcOrd="1" destOrd="0" presId="urn:microsoft.com/office/officeart/2005/8/layout/hList7#1"/>
    <dgm:cxn modelId="{F6B41FD5-A8FC-4B6F-95A6-1E3172221C52}" type="presParOf" srcId="{67DC71F9-E83F-4149-AE67-543501C704B5}" destId="{72D7D3BA-6413-4F6E-AFF0-34832C61965D}" srcOrd="2" destOrd="0" presId="urn:microsoft.com/office/officeart/2005/8/layout/hList7#1"/>
    <dgm:cxn modelId="{7D67EEF5-D1B1-4EA7-9E30-96FA2BFB7EDD}" type="presParOf" srcId="{67DC71F9-E83F-4149-AE67-543501C704B5}" destId="{47F51451-F798-43AE-A211-5FB85B9E2FBE}" srcOrd="3" destOrd="0" presId="urn:microsoft.com/office/officeart/2005/8/layout/hList7#1"/>
    <dgm:cxn modelId="{B8ADFFC0-17BC-44B3-82D0-6397C275A2AC}" type="presParOf" srcId="{6EB9E5D6-7430-45C9-A022-B203D0A261F7}" destId="{DA72CFFB-6D34-4E8C-80BE-F8524CF99D2D}" srcOrd="13" destOrd="0" presId="urn:microsoft.com/office/officeart/2005/8/layout/hList7#1"/>
    <dgm:cxn modelId="{51A72020-4259-4060-9C2A-19A27E68C16E}" type="presParOf" srcId="{6EB9E5D6-7430-45C9-A022-B203D0A261F7}" destId="{E176FE1E-EB83-435A-92B1-5C0EEC31AD51}" srcOrd="14" destOrd="0" presId="urn:microsoft.com/office/officeart/2005/8/layout/hList7#1"/>
    <dgm:cxn modelId="{5BFEAF2B-C9E9-410E-8D05-6100BE7A2B4E}" type="presParOf" srcId="{E176FE1E-EB83-435A-92B1-5C0EEC31AD51}" destId="{D5B17DDD-3997-4177-BE3D-E827E4A25E95}" srcOrd="0" destOrd="0" presId="urn:microsoft.com/office/officeart/2005/8/layout/hList7#1"/>
    <dgm:cxn modelId="{7A4F9038-6702-4313-B59A-9944EEC49468}" type="presParOf" srcId="{E176FE1E-EB83-435A-92B1-5C0EEC31AD51}" destId="{8DAF8C20-EF08-432A-9365-A2A11F1A9830}" srcOrd="1" destOrd="0" presId="urn:microsoft.com/office/officeart/2005/8/layout/hList7#1"/>
    <dgm:cxn modelId="{093F99F9-6A77-40FD-9B86-376429D34C9B}" type="presParOf" srcId="{E176FE1E-EB83-435A-92B1-5C0EEC31AD51}" destId="{0A2C4BDD-BE99-4F36-9AAC-EC8CCA406C33}" srcOrd="2" destOrd="0" presId="urn:microsoft.com/office/officeart/2005/8/layout/hList7#1"/>
    <dgm:cxn modelId="{0C10B611-8F1B-462D-98E9-293CCDBEBE13}" type="presParOf" srcId="{E176FE1E-EB83-435A-92B1-5C0EEC31AD51}" destId="{FDB48799-EA52-42F2-950B-C349612642B4}" srcOrd="3" destOrd="0" presId="urn:microsoft.com/office/officeart/2005/8/layout/hList7#1"/>
    <dgm:cxn modelId="{C5E7820F-963E-4192-8D10-8A14A6A1EE4A}" type="presParOf" srcId="{6EB9E5D6-7430-45C9-A022-B203D0A261F7}" destId="{1A335857-DBEF-42E6-A86D-62B40846AF07}" srcOrd="15" destOrd="0" presId="urn:microsoft.com/office/officeart/2005/8/layout/hList7#1"/>
    <dgm:cxn modelId="{3E1A67E6-C888-4679-AB6B-EDE1B4A12FEA}" type="presParOf" srcId="{6EB9E5D6-7430-45C9-A022-B203D0A261F7}" destId="{095A7974-3467-4556-B256-FCB79E68084F}" srcOrd="16" destOrd="0" presId="urn:microsoft.com/office/officeart/2005/8/layout/hList7#1"/>
    <dgm:cxn modelId="{EC1F4ADE-C367-4525-8D74-BF04B26D9366}" type="presParOf" srcId="{095A7974-3467-4556-B256-FCB79E68084F}" destId="{2E9E7C50-6E33-4045-92B3-7F5BEB1713A6}" srcOrd="0" destOrd="0" presId="urn:microsoft.com/office/officeart/2005/8/layout/hList7#1"/>
    <dgm:cxn modelId="{8DBEF2D5-50A9-4A26-90BA-E55851442F5A}" type="presParOf" srcId="{095A7974-3467-4556-B256-FCB79E68084F}" destId="{D3B626F0-922D-4177-96B1-F71CC9722E50}" srcOrd="1" destOrd="0" presId="urn:microsoft.com/office/officeart/2005/8/layout/hList7#1"/>
    <dgm:cxn modelId="{302A064E-DA64-460F-9C4B-E6A8FA5E3178}" type="presParOf" srcId="{095A7974-3467-4556-B256-FCB79E68084F}" destId="{A060714F-CD1B-44C5-90E7-99E5F5A14BC3}" srcOrd="2" destOrd="0" presId="urn:microsoft.com/office/officeart/2005/8/layout/hList7#1"/>
    <dgm:cxn modelId="{3BADDD1C-733F-43BB-AB2E-A15A8BA7A52D}" type="presParOf" srcId="{095A7974-3467-4556-B256-FCB79E68084F}" destId="{AFAC54AC-730E-4A5A-BA57-FC6A765755E5}" srcOrd="3" destOrd="0" presId="urn:microsoft.com/office/officeart/2005/8/layout/hList7#1"/>
  </dgm:cxnLst>
  <dgm:bg>
    <a:solidFill>
      <a:srgbClr val="CCFFCC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C8CBD6-D733-45A3-B25A-E6E6726FDBA9}" type="doc">
      <dgm:prSet loTypeId="urn:microsoft.com/office/officeart/2005/8/layout/venn3" loCatId="relationship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5AF09A8-0EDC-403E-B934-0279E71B63B8}">
      <dgm:prSet phldrT="[Text]"/>
      <dgm:spPr>
        <a:solidFill>
          <a:srgbClr val="66FF99">
            <a:alpha val="50000"/>
          </a:srgbClr>
        </a:solidFill>
      </dgm:spPr>
      <dgm:t>
        <a:bodyPr/>
        <a:lstStyle/>
        <a:p>
          <a:r>
            <a:rPr lang="en-US" dirty="0" smtClean="0"/>
            <a:t>SCADA / HMI</a:t>
          </a:r>
          <a:endParaRPr lang="en-US" dirty="0"/>
        </a:p>
      </dgm:t>
    </dgm:pt>
    <dgm:pt modelId="{D602F4D5-1BD7-4672-996A-A37E3CCC464C}" type="parTrans" cxnId="{4178F9A3-5D68-4D66-A790-005FE6FA2569}">
      <dgm:prSet/>
      <dgm:spPr/>
      <dgm:t>
        <a:bodyPr/>
        <a:lstStyle/>
        <a:p>
          <a:endParaRPr lang="en-US"/>
        </a:p>
      </dgm:t>
    </dgm:pt>
    <dgm:pt modelId="{6DB7105F-E16E-4345-9B6F-0ED5EEC5A8B3}" type="sibTrans" cxnId="{4178F9A3-5D68-4D66-A790-005FE6FA2569}">
      <dgm:prSet/>
      <dgm:spPr/>
      <dgm:t>
        <a:bodyPr/>
        <a:lstStyle/>
        <a:p>
          <a:endParaRPr lang="en-US"/>
        </a:p>
      </dgm:t>
    </dgm:pt>
    <dgm:pt modelId="{72A5A99F-236A-41E4-9341-DD5F75081AFD}">
      <dgm:prSet phldrT="[Text]"/>
      <dgm:spPr>
        <a:solidFill>
          <a:srgbClr val="66FF99">
            <a:alpha val="50000"/>
          </a:srgbClr>
        </a:solidFill>
      </dgm:spPr>
      <dgm:t>
        <a:bodyPr/>
        <a:lstStyle/>
        <a:p>
          <a:r>
            <a:rPr lang="ru-RU" dirty="0" smtClean="0"/>
            <a:t>Управление эффективностью в реальном времени</a:t>
          </a:r>
        </a:p>
        <a:p>
          <a:r>
            <a:rPr lang="en-US" dirty="0" smtClean="0"/>
            <a:t>(RTPM)</a:t>
          </a:r>
          <a:endParaRPr lang="en-US" dirty="0"/>
        </a:p>
      </dgm:t>
    </dgm:pt>
    <dgm:pt modelId="{C4E7E8D4-0C3E-4D32-871C-E9552B7E983B}" type="parTrans" cxnId="{EDBA594A-EDF1-417E-A23E-32EBEAC76D59}">
      <dgm:prSet/>
      <dgm:spPr/>
      <dgm:t>
        <a:bodyPr/>
        <a:lstStyle/>
        <a:p>
          <a:endParaRPr lang="en-US"/>
        </a:p>
      </dgm:t>
    </dgm:pt>
    <dgm:pt modelId="{99E662E3-A0CE-46DD-921D-75CB94F4513B}" type="sibTrans" cxnId="{EDBA594A-EDF1-417E-A23E-32EBEAC76D59}">
      <dgm:prSet/>
      <dgm:spPr/>
      <dgm:t>
        <a:bodyPr/>
        <a:lstStyle/>
        <a:p>
          <a:endParaRPr lang="en-US"/>
        </a:p>
      </dgm:t>
    </dgm:pt>
    <dgm:pt modelId="{B11CDAA1-0B19-4CE6-BBED-6431BCE4B6A1}">
      <dgm:prSet phldrT="[Text]"/>
      <dgm:spPr>
        <a:solidFill>
          <a:srgbClr val="66FF99">
            <a:alpha val="50000"/>
          </a:srgbClr>
        </a:solidFill>
      </dgm:spPr>
      <dgm:t>
        <a:bodyPr/>
        <a:lstStyle/>
        <a:p>
          <a:r>
            <a:rPr lang="en-US" dirty="0" smtClean="0"/>
            <a:t>Supply Chain Integration</a:t>
          </a:r>
          <a:endParaRPr lang="en-US" dirty="0"/>
        </a:p>
      </dgm:t>
    </dgm:pt>
    <dgm:pt modelId="{62BAA83F-6DCB-4628-8569-947B3D6C575B}" type="parTrans" cxnId="{E51F3898-A459-493C-A668-28E3B2829C25}">
      <dgm:prSet/>
      <dgm:spPr/>
      <dgm:t>
        <a:bodyPr/>
        <a:lstStyle/>
        <a:p>
          <a:endParaRPr lang="en-US"/>
        </a:p>
      </dgm:t>
    </dgm:pt>
    <dgm:pt modelId="{BA521E15-F155-4847-AF73-CEF96F41250B}" type="sibTrans" cxnId="{E51F3898-A459-493C-A668-28E3B2829C25}">
      <dgm:prSet/>
      <dgm:spPr/>
      <dgm:t>
        <a:bodyPr/>
        <a:lstStyle/>
        <a:p>
          <a:endParaRPr lang="en-US"/>
        </a:p>
      </dgm:t>
    </dgm:pt>
    <dgm:pt modelId="{8E9025CB-3B40-446B-8A00-D9F4D35C9363}">
      <dgm:prSet phldrT="[Text]"/>
      <dgm:spPr>
        <a:solidFill>
          <a:srgbClr val="66FF99">
            <a:alpha val="50000"/>
          </a:srgbClr>
        </a:solidFill>
      </dgm:spPr>
      <dgm:t>
        <a:bodyPr/>
        <a:lstStyle/>
        <a:p>
          <a:r>
            <a:rPr lang="ru-RU" dirty="0" smtClean="0"/>
            <a:t>Мобильные и беспроводные решения</a:t>
          </a:r>
          <a:endParaRPr lang="en-US" dirty="0"/>
        </a:p>
      </dgm:t>
    </dgm:pt>
    <dgm:pt modelId="{6873E691-A856-45C5-8CA5-AA967419DA79}" type="parTrans" cxnId="{3F3661A6-7FFB-42F8-9F3B-035027FC926D}">
      <dgm:prSet/>
      <dgm:spPr/>
      <dgm:t>
        <a:bodyPr/>
        <a:lstStyle/>
        <a:p>
          <a:endParaRPr lang="en-US"/>
        </a:p>
      </dgm:t>
    </dgm:pt>
    <dgm:pt modelId="{DF41CEAA-B648-4089-9E9E-98FA81A130EF}" type="sibTrans" cxnId="{3F3661A6-7FFB-42F8-9F3B-035027FC926D}">
      <dgm:prSet/>
      <dgm:spPr/>
      <dgm:t>
        <a:bodyPr/>
        <a:lstStyle/>
        <a:p>
          <a:endParaRPr lang="en-US"/>
        </a:p>
      </dgm:t>
    </dgm:pt>
    <dgm:pt modelId="{664260F3-4A01-44F0-8E77-5297AC4DA55D}">
      <dgm:prSet phldrT="[Text]"/>
      <dgm:spPr>
        <a:solidFill>
          <a:srgbClr val="66FF99">
            <a:alpha val="50000"/>
          </a:srgbClr>
        </a:solidFill>
      </dgm:spPr>
      <dgm:t>
        <a:bodyPr/>
        <a:lstStyle/>
        <a:p>
          <a:r>
            <a:rPr lang="ru-RU" dirty="0" smtClean="0"/>
            <a:t>Интеграция с базами данных</a:t>
          </a:r>
          <a:endParaRPr lang="en-US" dirty="0"/>
        </a:p>
      </dgm:t>
    </dgm:pt>
    <dgm:pt modelId="{515E7D96-C797-4222-9B41-23CA67D31200}" type="parTrans" cxnId="{35CE2395-C961-48CA-BC97-A858D5B18DB3}">
      <dgm:prSet/>
      <dgm:spPr/>
      <dgm:t>
        <a:bodyPr/>
        <a:lstStyle/>
        <a:p>
          <a:endParaRPr lang="en-US"/>
        </a:p>
      </dgm:t>
    </dgm:pt>
    <dgm:pt modelId="{9A81FC38-5049-43D3-90D8-885179AF0F65}" type="sibTrans" cxnId="{35CE2395-C961-48CA-BC97-A858D5B18DB3}">
      <dgm:prSet/>
      <dgm:spPr/>
      <dgm:t>
        <a:bodyPr/>
        <a:lstStyle/>
        <a:p>
          <a:endParaRPr lang="en-US"/>
        </a:p>
      </dgm:t>
    </dgm:pt>
    <dgm:pt modelId="{842D5032-93CA-47E2-AD8E-CA1840EBAC0E}">
      <dgm:prSet phldrT="[Text]"/>
      <dgm:spPr>
        <a:solidFill>
          <a:srgbClr val="66FF99">
            <a:alpha val="50000"/>
          </a:srgbClr>
        </a:solidFill>
      </dgm:spPr>
      <dgm:t>
        <a:bodyPr/>
        <a:lstStyle/>
        <a:p>
          <a:r>
            <a:rPr lang="en-US" dirty="0" smtClean="0"/>
            <a:t>Web</a:t>
          </a:r>
          <a:r>
            <a:rPr lang="ru-RU" dirty="0" smtClean="0"/>
            <a:t>-решения</a:t>
          </a:r>
          <a:endParaRPr lang="en-US" dirty="0"/>
        </a:p>
      </dgm:t>
    </dgm:pt>
    <dgm:pt modelId="{D8E05F74-3FCA-4767-B589-C38BB9E3657F}" type="parTrans" cxnId="{E5B8D5B8-DD9C-4788-A6E5-0ED94CAD6972}">
      <dgm:prSet/>
      <dgm:spPr/>
      <dgm:t>
        <a:bodyPr/>
        <a:lstStyle/>
        <a:p>
          <a:endParaRPr lang="en-US"/>
        </a:p>
      </dgm:t>
    </dgm:pt>
    <dgm:pt modelId="{33E5918B-DA2D-406C-A3C5-BCF3EAD2FB93}" type="sibTrans" cxnId="{E5B8D5B8-DD9C-4788-A6E5-0ED94CAD6972}">
      <dgm:prSet/>
      <dgm:spPr/>
      <dgm:t>
        <a:bodyPr/>
        <a:lstStyle/>
        <a:p>
          <a:endParaRPr lang="en-US"/>
        </a:p>
      </dgm:t>
    </dgm:pt>
    <dgm:pt modelId="{F9C8DA25-B031-4E6A-82BA-AF475E414BE7}">
      <dgm:prSet phldrT="[Text]"/>
      <dgm:spPr>
        <a:solidFill>
          <a:srgbClr val="66FF99">
            <a:alpha val="50000"/>
          </a:srgbClr>
        </a:solidFill>
      </dgm:spPr>
      <dgm:t>
        <a:bodyPr/>
        <a:lstStyle/>
        <a:p>
          <a:r>
            <a:rPr lang="en-US" dirty="0" smtClean="0"/>
            <a:t>RFID</a:t>
          </a:r>
          <a:endParaRPr lang="en-US" dirty="0"/>
        </a:p>
      </dgm:t>
    </dgm:pt>
    <dgm:pt modelId="{F3A0B8C0-BAC9-423B-BDFD-36631AF48BE3}" type="parTrans" cxnId="{1CBB777B-2227-4EDB-BF7A-C8838771A197}">
      <dgm:prSet/>
      <dgm:spPr/>
      <dgm:t>
        <a:bodyPr/>
        <a:lstStyle/>
        <a:p>
          <a:endParaRPr lang="en-US"/>
        </a:p>
      </dgm:t>
    </dgm:pt>
    <dgm:pt modelId="{E89A1A03-8530-4AA6-8249-C6D1B1710FC4}" type="sibTrans" cxnId="{1CBB777B-2227-4EDB-BF7A-C8838771A197}">
      <dgm:prSet/>
      <dgm:spPr/>
      <dgm:t>
        <a:bodyPr/>
        <a:lstStyle/>
        <a:p>
          <a:endParaRPr lang="en-US"/>
        </a:p>
      </dgm:t>
    </dgm:pt>
    <dgm:pt modelId="{826C5EBC-5EA5-41B6-B2FC-DC4F4BF7B039}" type="pres">
      <dgm:prSet presAssocID="{85C8CBD6-D733-45A3-B25A-E6E6726FDB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BAF4FB-AEEE-4AF5-BAE0-5504A0C30AD2}" type="pres">
      <dgm:prSet presAssocID="{F5AF09A8-0EDC-403E-B934-0279E71B63B8}" presName="Name5" presStyleLbl="venn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3605C4-F150-4F98-868A-C9113EF089FC}" type="pres">
      <dgm:prSet presAssocID="{6DB7105F-E16E-4345-9B6F-0ED5EEC5A8B3}" presName="space" presStyleCnt="0"/>
      <dgm:spPr/>
    </dgm:pt>
    <dgm:pt modelId="{21BFB702-3F37-4F4B-B0F8-25D1CE9B9F3E}" type="pres">
      <dgm:prSet presAssocID="{72A5A99F-236A-41E4-9341-DD5F75081AFD}" presName="Name5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BB4108-1BB5-4B90-B7AD-0920E492612E}" type="pres">
      <dgm:prSet presAssocID="{99E662E3-A0CE-46DD-921D-75CB94F4513B}" presName="space" presStyleCnt="0"/>
      <dgm:spPr/>
    </dgm:pt>
    <dgm:pt modelId="{B87499D7-F9BC-417C-B460-66E995889A04}" type="pres">
      <dgm:prSet presAssocID="{B11CDAA1-0B19-4CE6-BBED-6431BCE4B6A1}" presName="Name5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6BDB33-9C41-44D1-B3E8-39AA0273A7CA}" type="pres">
      <dgm:prSet presAssocID="{BA521E15-F155-4847-AF73-CEF96F41250B}" presName="space" presStyleCnt="0"/>
      <dgm:spPr/>
    </dgm:pt>
    <dgm:pt modelId="{C80B679E-8F11-4BEE-95A6-8F484515C2D4}" type="pres">
      <dgm:prSet presAssocID="{8E9025CB-3B40-446B-8A00-D9F4D35C9363}" presName="Name5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BBC561-9C55-4B8B-8073-70FBFA454AA1}" type="pres">
      <dgm:prSet presAssocID="{DF41CEAA-B648-4089-9E9E-98FA81A130EF}" presName="space" presStyleCnt="0"/>
      <dgm:spPr/>
    </dgm:pt>
    <dgm:pt modelId="{11B74601-00BF-4BF5-A5B6-DF7C3E03EE5A}" type="pres">
      <dgm:prSet presAssocID="{664260F3-4A01-44F0-8E77-5297AC4DA55D}" presName="Name5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F6293-15A0-434C-BD94-3A04EAFF35EE}" type="pres">
      <dgm:prSet presAssocID="{9A81FC38-5049-43D3-90D8-885179AF0F65}" presName="space" presStyleCnt="0"/>
      <dgm:spPr/>
    </dgm:pt>
    <dgm:pt modelId="{DA3AB239-4ABF-4838-8EAA-E9805DA8F388}" type="pres">
      <dgm:prSet presAssocID="{842D5032-93CA-47E2-AD8E-CA1840EBAC0E}" presName="Name5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AB9916-BFFC-4691-AA42-331EAC54F47E}" type="pres">
      <dgm:prSet presAssocID="{33E5918B-DA2D-406C-A3C5-BCF3EAD2FB93}" presName="space" presStyleCnt="0"/>
      <dgm:spPr/>
    </dgm:pt>
    <dgm:pt modelId="{2FEABA1C-D139-48A0-8D8A-AF16BF28A709}" type="pres">
      <dgm:prSet presAssocID="{F9C8DA25-B031-4E6A-82BA-AF475E414BE7}" presName="Name5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78F9A3-5D68-4D66-A790-005FE6FA2569}" srcId="{85C8CBD6-D733-45A3-B25A-E6E6726FDBA9}" destId="{F5AF09A8-0EDC-403E-B934-0279E71B63B8}" srcOrd="0" destOrd="0" parTransId="{D602F4D5-1BD7-4672-996A-A37E3CCC464C}" sibTransId="{6DB7105F-E16E-4345-9B6F-0ED5EEC5A8B3}"/>
    <dgm:cxn modelId="{00E809B2-AC8E-46D4-8D9E-6993DAAAC259}" type="presOf" srcId="{842D5032-93CA-47E2-AD8E-CA1840EBAC0E}" destId="{DA3AB239-4ABF-4838-8EAA-E9805DA8F388}" srcOrd="0" destOrd="0" presId="urn:microsoft.com/office/officeart/2005/8/layout/venn3"/>
    <dgm:cxn modelId="{E69EB6B5-6233-4E75-87BF-F9C2785E61DC}" type="presOf" srcId="{8E9025CB-3B40-446B-8A00-D9F4D35C9363}" destId="{C80B679E-8F11-4BEE-95A6-8F484515C2D4}" srcOrd="0" destOrd="0" presId="urn:microsoft.com/office/officeart/2005/8/layout/venn3"/>
    <dgm:cxn modelId="{92F6B22F-90B8-4799-9908-3228F98935BA}" type="presOf" srcId="{F9C8DA25-B031-4E6A-82BA-AF475E414BE7}" destId="{2FEABA1C-D139-48A0-8D8A-AF16BF28A709}" srcOrd="0" destOrd="0" presId="urn:microsoft.com/office/officeart/2005/8/layout/venn3"/>
    <dgm:cxn modelId="{C7039E32-FADC-4041-BFF3-F267A9D71CF6}" type="presOf" srcId="{664260F3-4A01-44F0-8E77-5297AC4DA55D}" destId="{11B74601-00BF-4BF5-A5B6-DF7C3E03EE5A}" srcOrd="0" destOrd="0" presId="urn:microsoft.com/office/officeart/2005/8/layout/venn3"/>
    <dgm:cxn modelId="{44BADA23-DAE7-45D1-B0A4-3ECEFC7BF422}" type="presOf" srcId="{F5AF09A8-0EDC-403E-B934-0279E71B63B8}" destId="{D1BAF4FB-AEEE-4AF5-BAE0-5504A0C30AD2}" srcOrd="0" destOrd="0" presId="urn:microsoft.com/office/officeart/2005/8/layout/venn3"/>
    <dgm:cxn modelId="{0641698C-8F76-4005-96C4-31AC39F81ADD}" type="presOf" srcId="{85C8CBD6-D733-45A3-B25A-E6E6726FDBA9}" destId="{826C5EBC-5EA5-41B6-B2FC-DC4F4BF7B039}" srcOrd="0" destOrd="0" presId="urn:microsoft.com/office/officeart/2005/8/layout/venn3"/>
    <dgm:cxn modelId="{3F3661A6-7FFB-42F8-9F3B-035027FC926D}" srcId="{85C8CBD6-D733-45A3-B25A-E6E6726FDBA9}" destId="{8E9025CB-3B40-446B-8A00-D9F4D35C9363}" srcOrd="3" destOrd="0" parTransId="{6873E691-A856-45C5-8CA5-AA967419DA79}" sibTransId="{DF41CEAA-B648-4089-9E9E-98FA81A130EF}"/>
    <dgm:cxn modelId="{EDBA594A-EDF1-417E-A23E-32EBEAC76D59}" srcId="{85C8CBD6-D733-45A3-B25A-E6E6726FDBA9}" destId="{72A5A99F-236A-41E4-9341-DD5F75081AFD}" srcOrd="1" destOrd="0" parTransId="{C4E7E8D4-0C3E-4D32-871C-E9552B7E983B}" sibTransId="{99E662E3-A0CE-46DD-921D-75CB94F4513B}"/>
    <dgm:cxn modelId="{E5B8D5B8-DD9C-4788-A6E5-0ED94CAD6972}" srcId="{85C8CBD6-D733-45A3-B25A-E6E6726FDBA9}" destId="{842D5032-93CA-47E2-AD8E-CA1840EBAC0E}" srcOrd="5" destOrd="0" parTransId="{D8E05F74-3FCA-4767-B589-C38BB9E3657F}" sibTransId="{33E5918B-DA2D-406C-A3C5-BCF3EAD2FB93}"/>
    <dgm:cxn modelId="{35CE2395-C961-48CA-BC97-A858D5B18DB3}" srcId="{85C8CBD6-D733-45A3-B25A-E6E6726FDBA9}" destId="{664260F3-4A01-44F0-8E77-5297AC4DA55D}" srcOrd="4" destOrd="0" parTransId="{515E7D96-C797-4222-9B41-23CA67D31200}" sibTransId="{9A81FC38-5049-43D3-90D8-885179AF0F65}"/>
    <dgm:cxn modelId="{FB93255D-3462-4B62-A2C5-5CE46C57F621}" type="presOf" srcId="{B11CDAA1-0B19-4CE6-BBED-6431BCE4B6A1}" destId="{B87499D7-F9BC-417C-B460-66E995889A04}" srcOrd="0" destOrd="0" presId="urn:microsoft.com/office/officeart/2005/8/layout/venn3"/>
    <dgm:cxn modelId="{1CBB777B-2227-4EDB-BF7A-C8838771A197}" srcId="{85C8CBD6-D733-45A3-B25A-E6E6726FDBA9}" destId="{F9C8DA25-B031-4E6A-82BA-AF475E414BE7}" srcOrd="6" destOrd="0" parTransId="{F3A0B8C0-BAC9-423B-BDFD-36631AF48BE3}" sibTransId="{E89A1A03-8530-4AA6-8249-C6D1B1710FC4}"/>
    <dgm:cxn modelId="{E51F3898-A459-493C-A668-28E3B2829C25}" srcId="{85C8CBD6-D733-45A3-B25A-E6E6726FDBA9}" destId="{B11CDAA1-0B19-4CE6-BBED-6431BCE4B6A1}" srcOrd="2" destOrd="0" parTransId="{62BAA83F-6DCB-4628-8569-947B3D6C575B}" sibTransId="{BA521E15-F155-4847-AF73-CEF96F41250B}"/>
    <dgm:cxn modelId="{A1BBEED9-4CD1-4E3E-BF06-5B3D594B7DC2}" type="presOf" srcId="{72A5A99F-236A-41E4-9341-DD5F75081AFD}" destId="{21BFB702-3F37-4F4B-B0F8-25D1CE9B9F3E}" srcOrd="0" destOrd="0" presId="urn:microsoft.com/office/officeart/2005/8/layout/venn3"/>
    <dgm:cxn modelId="{9D33D956-9C90-4369-9B13-EDA2C0EE3619}" type="presParOf" srcId="{826C5EBC-5EA5-41B6-B2FC-DC4F4BF7B039}" destId="{D1BAF4FB-AEEE-4AF5-BAE0-5504A0C30AD2}" srcOrd="0" destOrd="0" presId="urn:microsoft.com/office/officeart/2005/8/layout/venn3"/>
    <dgm:cxn modelId="{B04A471B-5110-4157-9426-E5B376176FB5}" type="presParOf" srcId="{826C5EBC-5EA5-41B6-B2FC-DC4F4BF7B039}" destId="{773605C4-F150-4F98-868A-C9113EF089FC}" srcOrd="1" destOrd="0" presId="urn:microsoft.com/office/officeart/2005/8/layout/venn3"/>
    <dgm:cxn modelId="{25DC4706-C9F2-43AD-9C5B-E31D83D35AEF}" type="presParOf" srcId="{826C5EBC-5EA5-41B6-B2FC-DC4F4BF7B039}" destId="{21BFB702-3F37-4F4B-B0F8-25D1CE9B9F3E}" srcOrd="2" destOrd="0" presId="urn:microsoft.com/office/officeart/2005/8/layout/venn3"/>
    <dgm:cxn modelId="{DBF5102A-2C10-4899-B9E0-3A74D5971FE3}" type="presParOf" srcId="{826C5EBC-5EA5-41B6-B2FC-DC4F4BF7B039}" destId="{05BB4108-1BB5-4B90-B7AD-0920E492612E}" srcOrd="3" destOrd="0" presId="urn:microsoft.com/office/officeart/2005/8/layout/venn3"/>
    <dgm:cxn modelId="{47F64B12-7F9D-42E2-8F01-CDCC9935D124}" type="presParOf" srcId="{826C5EBC-5EA5-41B6-B2FC-DC4F4BF7B039}" destId="{B87499D7-F9BC-417C-B460-66E995889A04}" srcOrd="4" destOrd="0" presId="urn:microsoft.com/office/officeart/2005/8/layout/venn3"/>
    <dgm:cxn modelId="{FDE2211E-7740-4C08-86E4-7078FC35A42C}" type="presParOf" srcId="{826C5EBC-5EA5-41B6-B2FC-DC4F4BF7B039}" destId="{E16BDB33-9C41-44D1-B3E8-39AA0273A7CA}" srcOrd="5" destOrd="0" presId="urn:microsoft.com/office/officeart/2005/8/layout/venn3"/>
    <dgm:cxn modelId="{B4773A1E-4DBB-44BE-A45E-3F0AB3FBF7CD}" type="presParOf" srcId="{826C5EBC-5EA5-41B6-B2FC-DC4F4BF7B039}" destId="{C80B679E-8F11-4BEE-95A6-8F484515C2D4}" srcOrd="6" destOrd="0" presId="urn:microsoft.com/office/officeart/2005/8/layout/venn3"/>
    <dgm:cxn modelId="{911532B7-AE88-4D96-A50C-D13521FBF33D}" type="presParOf" srcId="{826C5EBC-5EA5-41B6-B2FC-DC4F4BF7B039}" destId="{ADBBC561-9C55-4B8B-8073-70FBFA454AA1}" srcOrd="7" destOrd="0" presId="urn:microsoft.com/office/officeart/2005/8/layout/venn3"/>
    <dgm:cxn modelId="{858A37F8-E3EE-424F-BC6B-A6DB3C3576E5}" type="presParOf" srcId="{826C5EBC-5EA5-41B6-B2FC-DC4F4BF7B039}" destId="{11B74601-00BF-4BF5-A5B6-DF7C3E03EE5A}" srcOrd="8" destOrd="0" presId="urn:microsoft.com/office/officeart/2005/8/layout/venn3"/>
    <dgm:cxn modelId="{4E293388-ACAC-4C87-BEE8-87F53D521768}" type="presParOf" srcId="{826C5EBC-5EA5-41B6-B2FC-DC4F4BF7B039}" destId="{49FF6293-15A0-434C-BD94-3A04EAFF35EE}" srcOrd="9" destOrd="0" presId="urn:microsoft.com/office/officeart/2005/8/layout/venn3"/>
    <dgm:cxn modelId="{6E00497D-A875-4A12-BC93-0906959E9B0A}" type="presParOf" srcId="{826C5EBC-5EA5-41B6-B2FC-DC4F4BF7B039}" destId="{DA3AB239-4ABF-4838-8EAA-E9805DA8F388}" srcOrd="10" destOrd="0" presId="urn:microsoft.com/office/officeart/2005/8/layout/venn3"/>
    <dgm:cxn modelId="{4309DF72-1D2D-43A4-895E-B45BD398AEF1}" type="presParOf" srcId="{826C5EBC-5EA5-41B6-B2FC-DC4F4BF7B039}" destId="{EBAB9916-BFFC-4691-AA42-331EAC54F47E}" srcOrd="11" destOrd="0" presId="urn:microsoft.com/office/officeart/2005/8/layout/venn3"/>
    <dgm:cxn modelId="{A4845013-D77D-4F17-98EA-23FFB3EADC14}" type="presParOf" srcId="{826C5EBC-5EA5-41B6-B2FC-DC4F4BF7B039}" destId="{2FEABA1C-D139-48A0-8D8A-AF16BF28A709}" srcOrd="1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88AA67-9B4A-4055-98BF-2A43FCA87BFF}" type="doc">
      <dgm:prSet loTypeId="urn:microsoft.com/office/officeart/2005/8/layout/vList4#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42C47E-EFED-4065-B140-18E2937D5E58}">
      <dgm:prSet phldrT="[Text]"/>
      <dgm:spPr>
        <a:solidFill>
          <a:srgbClr val="CCFFCC"/>
        </a:solidFill>
      </dgm:spPr>
      <dgm:t>
        <a:bodyPr/>
        <a:lstStyle/>
        <a:p>
          <a:r>
            <a:rPr lang="ru-RU" b="1" dirty="0" smtClean="0">
              <a:solidFill>
                <a:srgbClr val="007E39"/>
              </a:solidFill>
            </a:rPr>
            <a:t>Конкурентоспособность</a:t>
          </a:r>
          <a:endParaRPr lang="en-US" b="1" dirty="0">
            <a:solidFill>
              <a:srgbClr val="007E39"/>
            </a:solidFill>
          </a:endParaRPr>
        </a:p>
      </dgm:t>
    </dgm:pt>
    <dgm:pt modelId="{9B833CA9-F6CC-47B9-A43D-2AE13CEF2507}" type="parTrans" cxnId="{88F00D81-2C5D-441D-B844-1464FCF5EE16}">
      <dgm:prSet/>
      <dgm:spPr/>
      <dgm:t>
        <a:bodyPr/>
        <a:lstStyle/>
        <a:p>
          <a:endParaRPr lang="en-US"/>
        </a:p>
      </dgm:t>
    </dgm:pt>
    <dgm:pt modelId="{849ACF16-FD7A-4116-9D5F-99CD003E4F4E}" type="sibTrans" cxnId="{88F00D81-2C5D-441D-B844-1464FCF5EE16}">
      <dgm:prSet/>
      <dgm:spPr/>
      <dgm:t>
        <a:bodyPr/>
        <a:lstStyle/>
        <a:p>
          <a:endParaRPr lang="en-US"/>
        </a:p>
      </dgm:t>
    </dgm:pt>
    <dgm:pt modelId="{7D3BEE5A-D258-48EB-A53F-A1D52DF0F93D}">
      <dgm:prSet phldrT="[Text]"/>
      <dgm:spPr>
        <a:solidFill>
          <a:srgbClr val="CCFFCC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Независимость от аппаратных платформ и уникальная гибкость</a:t>
          </a:r>
          <a:r>
            <a:rPr lang="en-US" dirty="0" smtClean="0">
              <a:solidFill>
                <a:schemeClr val="tx1"/>
              </a:solidFill>
            </a:rPr>
            <a:t>.</a:t>
          </a:r>
          <a:endParaRPr lang="en-US" dirty="0">
            <a:solidFill>
              <a:schemeClr val="tx1"/>
            </a:solidFill>
          </a:endParaRPr>
        </a:p>
      </dgm:t>
    </dgm:pt>
    <dgm:pt modelId="{49EDE643-4AF1-4674-A517-7D00BC9A0583}" type="parTrans" cxnId="{7FFFB8C0-C003-4D32-9571-BD32DC3A3213}">
      <dgm:prSet/>
      <dgm:spPr/>
      <dgm:t>
        <a:bodyPr/>
        <a:lstStyle/>
        <a:p>
          <a:endParaRPr lang="en-US"/>
        </a:p>
      </dgm:t>
    </dgm:pt>
    <dgm:pt modelId="{ACA88C83-DB8F-43A5-9ED6-1BB85BB6FB14}" type="sibTrans" cxnId="{7FFFB8C0-C003-4D32-9571-BD32DC3A3213}">
      <dgm:prSet/>
      <dgm:spPr/>
      <dgm:t>
        <a:bodyPr/>
        <a:lstStyle/>
        <a:p>
          <a:endParaRPr lang="en-US"/>
        </a:p>
      </dgm:t>
    </dgm:pt>
    <dgm:pt modelId="{86995584-771F-462F-B4DF-E9079CED9B97}">
      <dgm:prSet phldrT="[Text]"/>
      <dgm:spPr>
        <a:solidFill>
          <a:srgbClr val="CCFFCC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Открытая архитектура, возможность интеграции кросс-платформенного оборудования.</a:t>
          </a:r>
          <a:endParaRPr lang="en-US" dirty="0">
            <a:solidFill>
              <a:schemeClr val="tx1"/>
            </a:solidFill>
          </a:endParaRPr>
        </a:p>
      </dgm:t>
    </dgm:pt>
    <dgm:pt modelId="{1C4CB8A9-3F9A-4966-A041-6B74A13D8993}" type="parTrans" cxnId="{B0CCFCB5-14CD-4D93-B200-24B2FD6E6A52}">
      <dgm:prSet/>
      <dgm:spPr/>
      <dgm:t>
        <a:bodyPr/>
        <a:lstStyle/>
        <a:p>
          <a:endParaRPr lang="en-US"/>
        </a:p>
      </dgm:t>
    </dgm:pt>
    <dgm:pt modelId="{249F5133-863A-4350-A309-D65BF4D29EF1}" type="sibTrans" cxnId="{B0CCFCB5-14CD-4D93-B200-24B2FD6E6A52}">
      <dgm:prSet/>
      <dgm:spPr/>
      <dgm:t>
        <a:bodyPr/>
        <a:lstStyle/>
        <a:p>
          <a:endParaRPr lang="en-US"/>
        </a:p>
      </dgm:t>
    </dgm:pt>
    <dgm:pt modelId="{827D60B1-F5C2-4357-A590-59C217AFDB9B}">
      <dgm:prSet phldrT="[Text]"/>
      <dgm:spPr>
        <a:solidFill>
          <a:srgbClr val="CCFFCC"/>
        </a:solidFill>
      </dgm:spPr>
      <dgm:t>
        <a:bodyPr/>
        <a:lstStyle/>
        <a:p>
          <a:r>
            <a:rPr lang="ru-RU" b="1" dirty="0" smtClean="0">
              <a:solidFill>
                <a:srgbClr val="007E39"/>
              </a:solidFill>
            </a:rPr>
            <a:t>Производительность</a:t>
          </a:r>
          <a:endParaRPr lang="en-US" b="1" dirty="0">
            <a:solidFill>
              <a:srgbClr val="007E39"/>
            </a:solidFill>
          </a:endParaRPr>
        </a:p>
      </dgm:t>
    </dgm:pt>
    <dgm:pt modelId="{8F4BCDF3-1D36-4CAC-AD33-3FDEC4474887}" type="parTrans" cxnId="{0A70D103-6F20-4EF7-81F3-4757E70F6D5A}">
      <dgm:prSet/>
      <dgm:spPr/>
      <dgm:t>
        <a:bodyPr/>
        <a:lstStyle/>
        <a:p>
          <a:endParaRPr lang="en-US"/>
        </a:p>
      </dgm:t>
    </dgm:pt>
    <dgm:pt modelId="{BB0B8A1D-95E6-40C0-80FF-2D438C86DBC1}" type="sibTrans" cxnId="{0A70D103-6F20-4EF7-81F3-4757E70F6D5A}">
      <dgm:prSet/>
      <dgm:spPr/>
      <dgm:t>
        <a:bodyPr/>
        <a:lstStyle/>
        <a:p>
          <a:endParaRPr lang="en-US"/>
        </a:p>
      </dgm:t>
    </dgm:pt>
    <dgm:pt modelId="{517E3F7A-0789-4E01-A24B-38B0CB0A1E04}">
      <dgm:prSet phldrT="[Text]"/>
      <dgm:spPr>
        <a:solidFill>
          <a:srgbClr val="CCFFCC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Мобильный доступ из любой точки.</a:t>
          </a:r>
          <a:endParaRPr lang="en-US" dirty="0">
            <a:solidFill>
              <a:schemeClr val="tx1"/>
            </a:solidFill>
          </a:endParaRPr>
        </a:p>
      </dgm:t>
    </dgm:pt>
    <dgm:pt modelId="{53C3D668-56DE-4956-AF3F-2380108AAE97}" type="parTrans" cxnId="{517A8347-EDAF-4154-8A04-F65804BA6229}">
      <dgm:prSet/>
      <dgm:spPr/>
      <dgm:t>
        <a:bodyPr/>
        <a:lstStyle/>
        <a:p>
          <a:endParaRPr lang="en-US"/>
        </a:p>
      </dgm:t>
    </dgm:pt>
    <dgm:pt modelId="{E16E0BC5-C6EF-4629-800D-6FB6F799F4FF}" type="sibTrans" cxnId="{517A8347-EDAF-4154-8A04-F65804BA6229}">
      <dgm:prSet/>
      <dgm:spPr/>
      <dgm:t>
        <a:bodyPr/>
        <a:lstStyle/>
        <a:p>
          <a:endParaRPr lang="en-US"/>
        </a:p>
      </dgm:t>
    </dgm:pt>
    <dgm:pt modelId="{E494C049-CA79-4261-B161-40336101D3EB}">
      <dgm:prSet phldrT="[Text]"/>
      <dgm:spPr>
        <a:solidFill>
          <a:srgbClr val="CCFFCC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Мощная система обработки аварий и тревог</a:t>
          </a:r>
          <a:r>
            <a:rPr lang="en-US" dirty="0" smtClean="0">
              <a:solidFill>
                <a:schemeClr val="tx1"/>
              </a:solidFill>
            </a:rPr>
            <a:t>.</a:t>
          </a:r>
          <a:endParaRPr lang="en-US" dirty="0">
            <a:solidFill>
              <a:schemeClr val="tx1"/>
            </a:solidFill>
          </a:endParaRPr>
        </a:p>
      </dgm:t>
    </dgm:pt>
    <dgm:pt modelId="{8A51CD1D-56F6-4CD4-9586-4867C17DA9FF}" type="parTrans" cxnId="{ED522466-025D-461A-9FF4-67915A726FC4}">
      <dgm:prSet/>
      <dgm:spPr/>
      <dgm:t>
        <a:bodyPr/>
        <a:lstStyle/>
        <a:p>
          <a:endParaRPr lang="en-US"/>
        </a:p>
      </dgm:t>
    </dgm:pt>
    <dgm:pt modelId="{3BAB387F-4DDE-4A04-9128-03FA3C9947D9}" type="sibTrans" cxnId="{ED522466-025D-461A-9FF4-67915A726FC4}">
      <dgm:prSet/>
      <dgm:spPr/>
      <dgm:t>
        <a:bodyPr/>
        <a:lstStyle/>
        <a:p>
          <a:endParaRPr lang="en-US"/>
        </a:p>
      </dgm:t>
    </dgm:pt>
    <dgm:pt modelId="{8C0E8525-8F01-4966-9943-B9522603C967}">
      <dgm:prSet phldrT="[Text]"/>
      <dgm:spPr>
        <a:solidFill>
          <a:srgbClr val="CCFFCC"/>
        </a:solidFill>
      </dgm:spPr>
      <dgm:t>
        <a:bodyPr/>
        <a:lstStyle/>
        <a:p>
          <a:r>
            <a:rPr lang="ru-RU" b="1" dirty="0" smtClean="0">
              <a:solidFill>
                <a:srgbClr val="007E39"/>
              </a:solidFill>
            </a:rPr>
            <a:t>Управление бюджетом</a:t>
          </a:r>
          <a:endParaRPr lang="en-US" b="1" dirty="0">
            <a:solidFill>
              <a:srgbClr val="007E39"/>
            </a:solidFill>
          </a:endParaRPr>
        </a:p>
      </dgm:t>
    </dgm:pt>
    <dgm:pt modelId="{E560EA60-3FFB-4CED-803E-10A7EDC1075D}" type="parTrans" cxnId="{B3D4A0A3-AF67-42D0-A747-7C39FAADAF37}">
      <dgm:prSet/>
      <dgm:spPr/>
      <dgm:t>
        <a:bodyPr/>
        <a:lstStyle/>
        <a:p>
          <a:endParaRPr lang="en-US"/>
        </a:p>
      </dgm:t>
    </dgm:pt>
    <dgm:pt modelId="{3A1E5413-81EE-4E1F-BF61-F037BB034330}" type="sibTrans" cxnId="{B3D4A0A3-AF67-42D0-A747-7C39FAADAF37}">
      <dgm:prSet/>
      <dgm:spPr/>
      <dgm:t>
        <a:bodyPr/>
        <a:lstStyle/>
        <a:p>
          <a:endParaRPr lang="en-US"/>
        </a:p>
      </dgm:t>
    </dgm:pt>
    <dgm:pt modelId="{0340C7CE-8FDA-44CE-98EA-F8476143EFFC}">
      <dgm:prSet phldrT="[Text]"/>
      <dgm:spPr>
        <a:solidFill>
          <a:srgbClr val="CCFFCC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Наиболее </a:t>
          </a:r>
          <a:r>
            <a:rPr lang="en-US" dirty="0" smtClean="0">
              <a:solidFill>
                <a:schemeClr val="tx1"/>
              </a:solidFill>
            </a:rPr>
            <a:t>“cost-effective” </a:t>
          </a:r>
          <a:r>
            <a:rPr lang="ru-RU" dirty="0" smtClean="0">
              <a:solidFill>
                <a:schemeClr val="tx1"/>
              </a:solidFill>
            </a:rPr>
            <a:t>решение на рынке</a:t>
          </a:r>
          <a:r>
            <a:rPr lang="en-US" dirty="0" smtClean="0">
              <a:solidFill>
                <a:schemeClr val="tx1"/>
              </a:solidFill>
            </a:rPr>
            <a:t>.</a:t>
          </a:r>
          <a:endParaRPr lang="en-US" dirty="0">
            <a:solidFill>
              <a:schemeClr val="tx1"/>
            </a:solidFill>
          </a:endParaRPr>
        </a:p>
      </dgm:t>
    </dgm:pt>
    <dgm:pt modelId="{38F72A8A-31F7-4513-8EA6-CC144CFFC9CA}" type="parTrans" cxnId="{14ED4A45-2A70-4002-842A-7DAD160E58D6}">
      <dgm:prSet/>
      <dgm:spPr/>
      <dgm:t>
        <a:bodyPr/>
        <a:lstStyle/>
        <a:p>
          <a:endParaRPr lang="en-US"/>
        </a:p>
      </dgm:t>
    </dgm:pt>
    <dgm:pt modelId="{48ED205B-E5A5-43AF-A2F6-C9BD1C7C742C}" type="sibTrans" cxnId="{14ED4A45-2A70-4002-842A-7DAD160E58D6}">
      <dgm:prSet/>
      <dgm:spPr/>
      <dgm:t>
        <a:bodyPr/>
        <a:lstStyle/>
        <a:p>
          <a:endParaRPr lang="en-US"/>
        </a:p>
      </dgm:t>
    </dgm:pt>
    <dgm:pt modelId="{1D37450E-9905-4FE4-B681-16FECF5D7AE0}">
      <dgm:prSet phldrT="[Text]"/>
      <dgm:spPr>
        <a:solidFill>
          <a:srgbClr val="CCFFCC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Технология «тонких клиентов» позволяет существенно экономить на лицензировании</a:t>
          </a:r>
          <a:r>
            <a:rPr lang="en-US" dirty="0" smtClean="0">
              <a:solidFill>
                <a:schemeClr val="tx1"/>
              </a:solidFill>
            </a:rPr>
            <a:t>.</a:t>
          </a:r>
          <a:endParaRPr lang="en-US" dirty="0">
            <a:solidFill>
              <a:schemeClr val="tx1"/>
            </a:solidFill>
          </a:endParaRPr>
        </a:p>
      </dgm:t>
    </dgm:pt>
    <dgm:pt modelId="{F4037107-E870-4D0F-A8FF-7E05CC80EF86}" type="parTrans" cxnId="{49A2F945-B177-4586-9012-8880955A303E}">
      <dgm:prSet/>
      <dgm:spPr/>
      <dgm:t>
        <a:bodyPr/>
        <a:lstStyle/>
        <a:p>
          <a:endParaRPr lang="en-US"/>
        </a:p>
      </dgm:t>
    </dgm:pt>
    <dgm:pt modelId="{164BC1BB-8719-45EF-A9BD-5273474FD9D1}" type="sibTrans" cxnId="{49A2F945-B177-4586-9012-8880955A303E}">
      <dgm:prSet/>
      <dgm:spPr/>
      <dgm:t>
        <a:bodyPr/>
        <a:lstStyle/>
        <a:p>
          <a:endParaRPr lang="en-US"/>
        </a:p>
      </dgm:t>
    </dgm:pt>
    <dgm:pt modelId="{1C101A2B-191E-432E-B529-600013C7502F}">
      <dgm:prSet phldrT="[Text]"/>
      <dgm:spPr>
        <a:solidFill>
          <a:srgbClr val="CCFFCC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Единая и интуитивно понятная среда разработки приложений позволяет сократить время разработки и стоимость обслуживания</a:t>
          </a:r>
          <a:r>
            <a:rPr lang="en-US" dirty="0" smtClean="0">
              <a:solidFill>
                <a:schemeClr val="tx1"/>
              </a:solidFill>
            </a:rPr>
            <a:t>.</a:t>
          </a:r>
          <a:endParaRPr lang="en-US" dirty="0">
            <a:solidFill>
              <a:schemeClr val="tx1"/>
            </a:solidFill>
          </a:endParaRPr>
        </a:p>
      </dgm:t>
    </dgm:pt>
    <dgm:pt modelId="{D35D6A89-D9CD-4F5A-AA3B-7D3E822BDBA3}" type="parTrans" cxnId="{B8A2383D-E297-48FD-B37C-CB498C248845}">
      <dgm:prSet/>
      <dgm:spPr/>
      <dgm:t>
        <a:bodyPr/>
        <a:lstStyle/>
        <a:p>
          <a:endParaRPr lang="en-US"/>
        </a:p>
      </dgm:t>
    </dgm:pt>
    <dgm:pt modelId="{73DA7D30-7A1A-4280-87A3-AA384E0E2C0B}" type="sibTrans" cxnId="{B8A2383D-E297-48FD-B37C-CB498C248845}">
      <dgm:prSet/>
      <dgm:spPr/>
      <dgm:t>
        <a:bodyPr/>
        <a:lstStyle/>
        <a:p>
          <a:endParaRPr lang="en-US"/>
        </a:p>
      </dgm:t>
    </dgm:pt>
    <dgm:pt modelId="{872811F3-A22D-446D-A37D-BBF5109C99B6}">
      <dgm:prSet phldrT="[Text]"/>
      <dgm:spPr>
        <a:solidFill>
          <a:srgbClr val="CCFFCC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Доступ к базам данных и отчетным формам даже из мобильных клиентов</a:t>
          </a:r>
          <a:r>
            <a:rPr lang="en-US" dirty="0" smtClean="0">
              <a:solidFill>
                <a:schemeClr val="tx1"/>
              </a:solidFill>
            </a:rPr>
            <a:t>.</a:t>
          </a:r>
          <a:endParaRPr lang="en-US" dirty="0">
            <a:solidFill>
              <a:schemeClr val="tx1"/>
            </a:solidFill>
          </a:endParaRPr>
        </a:p>
      </dgm:t>
    </dgm:pt>
    <dgm:pt modelId="{E3DB9171-E089-44E8-9906-727DFC1A2E41}" type="parTrans" cxnId="{51128C86-4A68-456C-B5BE-53AB853BC63C}">
      <dgm:prSet/>
      <dgm:spPr/>
      <dgm:t>
        <a:bodyPr/>
        <a:lstStyle/>
        <a:p>
          <a:endParaRPr lang="en-US"/>
        </a:p>
      </dgm:t>
    </dgm:pt>
    <dgm:pt modelId="{62B74728-326E-412D-865B-D475A97797E4}" type="sibTrans" cxnId="{51128C86-4A68-456C-B5BE-53AB853BC63C}">
      <dgm:prSet/>
      <dgm:spPr/>
      <dgm:t>
        <a:bodyPr/>
        <a:lstStyle/>
        <a:p>
          <a:endParaRPr lang="en-US"/>
        </a:p>
      </dgm:t>
    </dgm:pt>
    <dgm:pt modelId="{9D3B4706-92F8-4211-A83F-881A1AF33BFB}">
      <dgm:prSet phldrT="[Text]"/>
      <dgm:spPr>
        <a:solidFill>
          <a:srgbClr val="CCFFCC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Удаленная диагностика и встроенная подсистема безопасности, средства эффективного анализа данных.</a:t>
          </a:r>
          <a:endParaRPr lang="en-US" dirty="0">
            <a:solidFill>
              <a:schemeClr val="tx1"/>
            </a:solidFill>
          </a:endParaRPr>
        </a:p>
      </dgm:t>
    </dgm:pt>
    <dgm:pt modelId="{313F72F9-29E0-4BAE-A294-B7DF33A650CB}" type="parTrans" cxnId="{6FC0E1B5-756F-4CF8-AF60-06AFEEA9796C}">
      <dgm:prSet/>
      <dgm:spPr/>
      <dgm:t>
        <a:bodyPr/>
        <a:lstStyle/>
        <a:p>
          <a:endParaRPr lang="en-US"/>
        </a:p>
      </dgm:t>
    </dgm:pt>
    <dgm:pt modelId="{A7C0887F-970A-4956-A9DE-70AD722C30F8}" type="sibTrans" cxnId="{6FC0E1B5-756F-4CF8-AF60-06AFEEA9796C}">
      <dgm:prSet/>
      <dgm:spPr/>
      <dgm:t>
        <a:bodyPr/>
        <a:lstStyle/>
        <a:p>
          <a:endParaRPr lang="en-US"/>
        </a:p>
      </dgm:t>
    </dgm:pt>
    <dgm:pt modelId="{FF0E7980-4C98-4B25-95DF-1B30141550CA}" type="pres">
      <dgm:prSet presAssocID="{5E88AA67-9B4A-4055-98BF-2A43FCA87BF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76B178-82A0-495C-85D8-6EA3140030C0}" type="pres">
      <dgm:prSet presAssocID="{B142C47E-EFED-4065-B140-18E2937D5E58}" presName="comp" presStyleCnt="0"/>
      <dgm:spPr/>
    </dgm:pt>
    <dgm:pt modelId="{DB7F8ECC-A7FA-4F0B-A01D-29B6A0AC57D1}" type="pres">
      <dgm:prSet presAssocID="{B142C47E-EFED-4065-B140-18E2937D5E58}" presName="box" presStyleLbl="node1" presStyleIdx="0" presStyleCnt="3" custLinFactNeighborX="197" custLinFactNeighborY="-2842"/>
      <dgm:spPr/>
      <dgm:t>
        <a:bodyPr/>
        <a:lstStyle/>
        <a:p>
          <a:endParaRPr lang="en-US"/>
        </a:p>
      </dgm:t>
    </dgm:pt>
    <dgm:pt modelId="{F8D1CBDD-BF20-451C-B49E-192A4AA8AB0E}" type="pres">
      <dgm:prSet presAssocID="{B142C47E-EFED-4065-B140-18E2937D5E58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4722840-81C4-4BD9-AD67-7A93A509282D}" type="pres">
      <dgm:prSet presAssocID="{B142C47E-EFED-4065-B140-18E2937D5E5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2A7455-B78E-4498-95C6-092ADF3CA7A8}" type="pres">
      <dgm:prSet presAssocID="{849ACF16-FD7A-4116-9D5F-99CD003E4F4E}" presName="spacer" presStyleCnt="0"/>
      <dgm:spPr/>
    </dgm:pt>
    <dgm:pt modelId="{67A488BB-2BC6-4DA7-A630-4C549DF6C9B4}" type="pres">
      <dgm:prSet presAssocID="{827D60B1-F5C2-4357-A590-59C217AFDB9B}" presName="comp" presStyleCnt="0"/>
      <dgm:spPr/>
    </dgm:pt>
    <dgm:pt modelId="{67F2CD29-B9BF-4195-B24C-AD78A566BA49}" type="pres">
      <dgm:prSet presAssocID="{827D60B1-F5C2-4357-A590-59C217AFDB9B}" presName="box" presStyleLbl="node1" presStyleIdx="1" presStyleCnt="3"/>
      <dgm:spPr/>
      <dgm:t>
        <a:bodyPr/>
        <a:lstStyle/>
        <a:p>
          <a:endParaRPr lang="en-US"/>
        </a:p>
      </dgm:t>
    </dgm:pt>
    <dgm:pt modelId="{39C305A7-F9B4-4511-BF75-730E8B3F9158}" type="pres">
      <dgm:prSet presAssocID="{827D60B1-F5C2-4357-A590-59C217AFDB9B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2CB7659-F2FE-4641-A5B6-A52AAB5C8DCD}" type="pres">
      <dgm:prSet presAssocID="{827D60B1-F5C2-4357-A590-59C217AFDB9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7A0281-A8F8-477E-B813-CA5331F781FE}" type="pres">
      <dgm:prSet presAssocID="{BB0B8A1D-95E6-40C0-80FF-2D438C86DBC1}" presName="spacer" presStyleCnt="0"/>
      <dgm:spPr/>
    </dgm:pt>
    <dgm:pt modelId="{55B0323E-8EE8-4702-B5EE-5829E82145D1}" type="pres">
      <dgm:prSet presAssocID="{8C0E8525-8F01-4966-9943-B9522603C967}" presName="comp" presStyleCnt="0"/>
      <dgm:spPr/>
    </dgm:pt>
    <dgm:pt modelId="{0B8AF629-FB01-418A-94C9-B3F9DCF37496}" type="pres">
      <dgm:prSet presAssocID="{8C0E8525-8F01-4966-9943-B9522603C967}" presName="box" presStyleLbl="node1" presStyleIdx="2" presStyleCnt="3"/>
      <dgm:spPr/>
      <dgm:t>
        <a:bodyPr/>
        <a:lstStyle/>
        <a:p>
          <a:endParaRPr lang="en-US"/>
        </a:p>
      </dgm:t>
    </dgm:pt>
    <dgm:pt modelId="{41490356-4781-47E4-83D3-512DA46795EF}" type="pres">
      <dgm:prSet presAssocID="{8C0E8525-8F01-4966-9943-B9522603C967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A9B8A20-38A9-45DE-8E4F-22FC7397940F}" type="pres">
      <dgm:prSet presAssocID="{8C0E8525-8F01-4966-9943-B9522603C96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64B7D5-DE43-4D63-AB87-524986B1F8C3}" type="presOf" srcId="{8C0E8525-8F01-4966-9943-B9522603C967}" destId="{3A9B8A20-38A9-45DE-8E4F-22FC7397940F}" srcOrd="1" destOrd="0" presId="urn:microsoft.com/office/officeart/2005/8/layout/vList4#2"/>
    <dgm:cxn modelId="{89312765-4FBC-457A-9CD0-E453CA219462}" type="presOf" srcId="{1C101A2B-191E-432E-B529-600013C7502F}" destId="{3A9B8A20-38A9-45DE-8E4F-22FC7397940F}" srcOrd="1" destOrd="2" presId="urn:microsoft.com/office/officeart/2005/8/layout/vList4#2"/>
    <dgm:cxn modelId="{584A59DE-2D57-4F3A-874A-9BD5F59DDE9C}" type="presOf" srcId="{517E3F7A-0789-4E01-A24B-38B0CB0A1E04}" destId="{12CB7659-F2FE-4641-A5B6-A52AAB5C8DCD}" srcOrd="1" destOrd="1" presId="urn:microsoft.com/office/officeart/2005/8/layout/vList4#2"/>
    <dgm:cxn modelId="{C7176B7C-EC1C-4F5B-BF58-9B7A92DA5E0E}" type="presOf" srcId="{872811F3-A22D-446D-A37D-BBF5109C99B6}" destId="{67F2CD29-B9BF-4195-B24C-AD78A566BA49}" srcOrd="0" destOrd="2" presId="urn:microsoft.com/office/officeart/2005/8/layout/vList4#2"/>
    <dgm:cxn modelId="{185E50D9-29A4-400B-82B3-54D4F593D427}" type="presOf" srcId="{827D60B1-F5C2-4357-A590-59C217AFDB9B}" destId="{12CB7659-F2FE-4641-A5B6-A52AAB5C8DCD}" srcOrd="1" destOrd="0" presId="urn:microsoft.com/office/officeart/2005/8/layout/vList4#2"/>
    <dgm:cxn modelId="{9E0F3C05-7552-401D-B37A-BE52758B9336}" type="presOf" srcId="{E494C049-CA79-4261-B161-40336101D3EB}" destId="{67F2CD29-B9BF-4195-B24C-AD78A566BA49}" srcOrd="0" destOrd="3" presId="urn:microsoft.com/office/officeart/2005/8/layout/vList4#2"/>
    <dgm:cxn modelId="{14ED4A45-2A70-4002-842A-7DAD160E58D6}" srcId="{8C0E8525-8F01-4966-9943-B9522603C967}" destId="{0340C7CE-8FDA-44CE-98EA-F8476143EFFC}" srcOrd="0" destOrd="0" parTransId="{38F72A8A-31F7-4513-8EA6-CC144CFFC9CA}" sibTransId="{48ED205B-E5A5-43AF-A2F6-C9BD1C7C742C}"/>
    <dgm:cxn modelId="{8FE1AC76-5E29-4CFF-BB2B-3F706C604974}" type="presOf" srcId="{E494C049-CA79-4261-B161-40336101D3EB}" destId="{12CB7659-F2FE-4641-A5B6-A52AAB5C8DCD}" srcOrd="1" destOrd="3" presId="urn:microsoft.com/office/officeart/2005/8/layout/vList4#2"/>
    <dgm:cxn modelId="{467E4891-0439-40F0-8CC0-DA66E289E7ED}" type="presOf" srcId="{7D3BEE5A-D258-48EB-A53F-A1D52DF0F93D}" destId="{DB7F8ECC-A7FA-4F0B-A01D-29B6A0AC57D1}" srcOrd="0" destOrd="1" presId="urn:microsoft.com/office/officeart/2005/8/layout/vList4#2"/>
    <dgm:cxn modelId="{EF6F92C8-FD85-4CC7-A9FF-A3CC021BEC27}" type="presOf" srcId="{B142C47E-EFED-4065-B140-18E2937D5E58}" destId="{DB7F8ECC-A7FA-4F0B-A01D-29B6A0AC57D1}" srcOrd="0" destOrd="0" presId="urn:microsoft.com/office/officeart/2005/8/layout/vList4#2"/>
    <dgm:cxn modelId="{2CFE943E-3F28-41AC-840C-95E4FE4AEA9B}" type="presOf" srcId="{517E3F7A-0789-4E01-A24B-38B0CB0A1E04}" destId="{67F2CD29-B9BF-4195-B24C-AD78A566BA49}" srcOrd="0" destOrd="1" presId="urn:microsoft.com/office/officeart/2005/8/layout/vList4#2"/>
    <dgm:cxn modelId="{5F70C9DE-3633-4068-9D91-AC466FA28452}" type="presOf" srcId="{B142C47E-EFED-4065-B140-18E2937D5E58}" destId="{F4722840-81C4-4BD9-AD67-7A93A509282D}" srcOrd="1" destOrd="0" presId="urn:microsoft.com/office/officeart/2005/8/layout/vList4#2"/>
    <dgm:cxn modelId="{60022BBF-4F72-4EC8-ACFD-2BDA3ED2FAC0}" type="presOf" srcId="{0340C7CE-8FDA-44CE-98EA-F8476143EFFC}" destId="{3A9B8A20-38A9-45DE-8E4F-22FC7397940F}" srcOrd="1" destOrd="1" presId="urn:microsoft.com/office/officeart/2005/8/layout/vList4#2"/>
    <dgm:cxn modelId="{49A2F945-B177-4586-9012-8880955A303E}" srcId="{8C0E8525-8F01-4966-9943-B9522603C967}" destId="{1D37450E-9905-4FE4-B681-16FECF5D7AE0}" srcOrd="2" destOrd="0" parTransId="{F4037107-E870-4D0F-A8FF-7E05CC80EF86}" sibTransId="{164BC1BB-8719-45EF-A9BD-5273474FD9D1}"/>
    <dgm:cxn modelId="{ED522466-025D-461A-9FF4-67915A726FC4}" srcId="{827D60B1-F5C2-4357-A590-59C217AFDB9B}" destId="{E494C049-CA79-4261-B161-40336101D3EB}" srcOrd="2" destOrd="0" parTransId="{8A51CD1D-56F6-4CD4-9586-4867C17DA9FF}" sibTransId="{3BAB387F-4DDE-4A04-9128-03FA3C9947D9}"/>
    <dgm:cxn modelId="{41E1BDE6-769B-4430-B14D-B758B86CD985}" type="presOf" srcId="{827D60B1-F5C2-4357-A590-59C217AFDB9B}" destId="{67F2CD29-B9BF-4195-B24C-AD78A566BA49}" srcOrd="0" destOrd="0" presId="urn:microsoft.com/office/officeart/2005/8/layout/vList4#2"/>
    <dgm:cxn modelId="{F5058214-8045-446A-8BAD-38ED8B17F3E7}" type="presOf" srcId="{8C0E8525-8F01-4966-9943-B9522603C967}" destId="{0B8AF629-FB01-418A-94C9-B3F9DCF37496}" srcOrd="0" destOrd="0" presId="urn:microsoft.com/office/officeart/2005/8/layout/vList4#2"/>
    <dgm:cxn modelId="{C2856B68-310D-4C18-AC99-B248FADACDB7}" type="presOf" srcId="{86995584-771F-462F-B4DF-E9079CED9B97}" destId="{F4722840-81C4-4BD9-AD67-7A93A509282D}" srcOrd="1" destOrd="3" presId="urn:microsoft.com/office/officeart/2005/8/layout/vList4#2"/>
    <dgm:cxn modelId="{B3D4A0A3-AF67-42D0-A747-7C39FAADAF37}" srcId="{5E88AA67-9B4A-4055-98BF-2A43FCA87BFF}" destId="{8C0E8525-8F01-4966-9943-B9522603C967}" srcOrd="2" destOrd="0" parTransId="{E560EA60-3FFB-4CED-803E-10A7EDC1075D}" sibTransId="{3A1E5413-81EE-4E1F-BF61-F037BB034330}"/>
    <dgm:cxn modelId="{63E32E4C-9CCF-47FE-97EE-B793AC072C15}" type="presOf" srcId="{1D37450E-9905-4FE4-B681-16FECF5D7AE0}" destId="{3A9B8A20-38A9-45DE-8E4F-22FC7397940F}" srcOrd="1" destOrd="3" presId="urn:microsoft.com/office/officeart/2005/8/layout/vList4#2"/>
    <dgm:cxn modelId="{93828989-B2A0-4C4A-94F6-296516081ED0}" type="presOf" srcId="{7D3BEE5A-D258-48EB-A53F-A1D52DF0F93D}" destId="{F4722840-81C4-4BD9-AD67-7A93A509282D}" srcOrd="1" destOrd="1" presId="urn:microsoft.com/office/officeart/2005/8/layout/vList4#2"/>
    <dgm:cxn modelId="{0A70D103-6F20-4EF7-81F3-4757E70F6D5A}" srcId="{5E88AA67-9B4A-4055-98BF-2A43FCA87BFF}" destId="{827D60B1-F5C2-4357-A590-59C217AFDB9B}" srcOrd="1" destOrd="0" parTransId="{8F4BCDF3-1D36-4CAC-AD33-3FDEC4474887}" sibTransId="{BB0B8A1D-95E6-40C0-80FF-2D438C86DBC1}"/>
    <dgm:cxn modelId="{D1FFC1DF-FEE7-452D-B7AF-3DD3D2656EC1}" type="presOf" srcId="{9D3B4706-92F8-4211-A83F-881A1AF33BFB}" destId="{DB7F8ECC-A7FA-4F0B-A01D-29B6A0AC57D1}" srcOrd="0" destOrd="2" presId="urn:microsoft.com/office/officeart/2005/8/layout/vList4#2"/>
    <dgm:cxn modelId="{B0CCFCB5-14CD-4D93-B200-24B2FD6E6A52}" srcId="{B142C47E-EFED-4065-B140-18E2937D5E58}" destId="{86995584-771F-462F-B4DF-E9079CED9B97}" srcOrd="2" destOrd="0" parTransId="{1C4CB8A9-3F9A-4966-A041-6B74A13D8993}" sibTransId="{249F5133-863A-4350-A309-D65BF4D29EF1}"/>
    <dgm:cxn modelId="{A2807F89-585B-44E6-B7D1-CA19985B91D7}" type="presOf" srcId="{0340C7CE-8FDA-44CE-98EA-F8476143EFFC}" destId="{0B8AF629-FB01-418A-94C9-B3F9DCF37496}" srcOrd="0" destOrd="1" presId="urn:microsoft.com/office/officeart/2005/8/layout/vList4#2"/>
    <dgm:cxn modelId="{51128C86-4A68-456C-B5BE-53AB853BC63C}" srcId="{827D60B1-F5C2-4357-A590-59C217AFDB9B}" destId="{872811F3-A22D-446D-A37D-BBF5109C99B6}" srcOrd="1" destOrd="0" parTransId="{E3DB9171-E089-44E8-9906-727DFC1A2E41}" sibTransId="{62B74728-326E-412D-865B-D475A97797E4}"/>
    <dgm:cxn modelId="{6FC0E1B5-756F-4CF8-AF60-06AFEEA9796C}" srcId="{B142C47E-EFED-4065-B140-18E2937D5E58}" destId="{9D3B4706-92F8-4211-A83F-881A1AF33BFB}" srcOrd="1" destOrd="0" parTransId="{313F72F9-29E0-4BAE-A294-B7DF33A650CB}" sibTransId="{A7C0887F-970A-4956-A9DE-70AD722C30F8}"/>
    <dgm:cxn modelId="{48EFE9BA-CA57-4DB0-8DD5-349CFF74AED0}" type="presOf" srcId="{86995584-771F-462F-B4DF-E9079CED9B97}" destId="{DB7F8ECC-A7FA-4F0B-A01D-29B6A0AC57D1}" srcOrd="0" destOrd="3" presId="urn:microsoft.com/office/officeart/2005/8/layout/vList4#2"/>
    <dgm:cxn modelId="{6D3AE5AF-8791-49B0-A5DD-E6BA055C597F}" type="presOf" srcId="{5E88AA67-9B4A-4055-98BF-2A43FCA87BFF}" destId="{FF0E7980-4C98-4B25-95DF-1B30141550CA}" srcOrd="0" destOrd="0" presId="urn:microsoft.com/office/officeart/2005/8/layout/vList4#2"/>
    <dgm:cxn modelId="{7FFFB8C0-C003-4D32-9571-BD32DC3A3213}" srcId="{B142C47E-EFED-4065-B140-18E2937D5E58}" destId="{7D3BEE5A-D258-48EB-A53F-A1D52DF0F93D}" srcOrd="0" destOrd="0" parTransId="{49EDE643-4AF1-4674-A517-7D00BC9A0583}" sibTransId="{ACA88C83-DB8F-43A5-9ED6-1BB85BB6FB14}"/>
    <dgm:cxn modelId="{517A8347-EDAF-4154-8A04-F65804BA6229}" srcId="{827D60B1-F5C2-4357-A590-59C217AFDB9B}" destId="{517E3F7A-0789-4E01-A24B-38B0CB0A1E04}" srcOrd="0" destOrd="0" parTransId="{53C3D668-56DE-4956-AF3F-2380108AAE97}" sibTransId="{E16E0BC5-C6EF-4629-800D-6FB6F799F4FF}"/>
    <dgm:cxn modelId="{3303263E-BB85-450E-9538-FF13D5FDC7FE}" type="presOf" srcId="{1D37450E-9905-4FE4-B681-16FECF5D7AE0}" destId="{0B8AF629-FB01-418A-94C9-B3F9DCF37496}" srcOrd="0" destOrd="3" presId="urn:microsoft.com/office/officeart/2005/8/layout/vList4#2"/>
    <dgm:cxn modelId="{898D75DF-307B-44B9-9F55-E686DF6AE654}" type="presOf" srcId="{9D3B4706-92F8-4211-A83F-881A1AF33BFB}" destId="{F4722840-81C4-4BD9-AD67-7A93A509282D}" srcOrd="1" destOrd="2" presId="urn:microsoft.com/office/officeart/2005/8/layout/vList4#2"/>
    <dgm:cxn modelId="{88F00D81-2C5D-441D-B844-1464FCF5EE16}" srcId="{5E88AA67-9B4A-4055-98BF-2A43FCA87BFF}" destId="{B142C47E-EFED-4065-B140-18E2937D5E58}" srcOrd="0" destOrd="0" parTransId="{9B833CA9-F6CC-47B9-A43D-2AE13CEF2507}" sibTransId="{849ACF16-FD7A-4116-9D5F-99CD003E4F4E}"/>
    <dgm:cxn modelId="{B8A2383D-E297-48FD-B37C-CB498C248845}" srcId="{8C0E8525-8F01-4966-9943-B9522603C967}" destId="{1C101A2B-191E-432E-B529-600013C7502F}" srcOrd="1" destOrd="0" parTransId="{D35D6A89-D9CD-4F5A-AA3B-7D3E822BDBA3}" sibTransId="{73DA7D30-7A1A-4280-87A3-AA384E0E2C0B}"/>
    <dgm:cxn modelId="{C53C5A47-A160-4852-8B4E-0416D35014EE}" type="presOf" srcId="{872811F3-A22D-446D-A37D-BBF5109C99B6}" destId="{12CB7659-F2FE-4641-A5B6-A52AAB5C8DCD}" srcOrd="1" destOrd="2" presId="urn:microsoft.com/office/officeart/2005/8/layout/vList4#2"/>
    <dgm:cxn modelId="{198641B3-AC30-4803-ADCF-9E6C43F688AE}" type="presOf" srcId="{1C101A2B-191E-432E-B529-600013C7502F}" destId="{0B8AF629-FB01-418A-94C9-B3F9DCF37496}" srcOrd="0" destOrd="2" presId="urn:microsoft.com/office/officeart/2005/8/layout/vList4#2"/>
    <dgm:cxn modelId="{1C983AF8-E1F6-44C9-9339-F821B4C3E011}" type="presParOf" srcId="{FF0E7980-4C98-4B25-95DF-1B30141550CA}" destId="{C176B178-82A0-495C-85D8-6EA3140030C0}" srcOrd="0" destOrd="0" presId="urn:microsoft.com/office/officeart/2005/8/layout/vList4#2"/>
    <dgm:cxn modelId="{8D52D262-5124-4BA1-8885-9C3200E7B926}" type="presParOf" srcId="{C176B178-82A0-495C-85D8-6EA3140030C0}" destId="{DB7F8ECC-A7FA-4F0B-A01D-29B6A0AC57D1}" srcOrd="0" destOrd="0" presId="urn:microsoft.com/office/officeart/2005/8/layout/vList4#2"/>
    <dgm:cxn modelId="{617A0CAC-DD16-476E-83FD-6BBB214805CA}" type="presParOf" srcId="{C176B178-82A0-495C-85D8-6EA3140030C0}" destId="{F8D1CBDD-BF20-451C-B49E-192A4AA8AB0E}" srcOrd="1" destOrd="0" presId="urn:microsoft.com/office/officeart/2005/8/layout/vList4#2"/>
    <dgm:cxn modelId="{87E82317-B20B-441C-82E8-567FA3E64770}" type="presParOf" srcId="{C176B178-82A0-495C-85D8-6EA3140030C0}" destId="{F4722840-81C4-4BD9-AD67-7A93A509282D}" srcOrd="2" destOrd="0" presId="urn:microsoft.com/office/officeart/2005/8/layout/vList4#2"/>
    <dgm:cxn modelId="{5378FE18-BE33-4804-AAC3-0CB6ADCC5B02}" type="presParOf" srcId="{FF0E7980-4C98-4B25-95DF-1B30141550CA}" destId="{712A7455-B78E-4498-95C6-092ADF3CA7A8}" srcOrd="1" destOrd="0" presId="urn:microsoft.com/office/officeart/2005/8/layout/vList4#2"/>
    <dgm:cxn modelId="{5C9EA74D-049E-4775-8C93-8CA87DDAC60F}" type="presParOf" srcId="{FF0E7980-4C98-4B25-95DF-1B30141550CA}" destId="{67A488BB-2BC6-4DA7-A630-4C549DF6C9B4}" srcOrd="2" destOrd="0" presId="urn:microsoft.com/office/officeart/2005/8/layout/vList4#2"/>
    <dgm:cxn modelId="{D769DF55-BB9A-48F2-B136-B084C1CADE19}" type="presParOf" srcId="{67A488BB-2BC6-4DA7-A630-4C549DF6C9B4}" destId="{67F2CD29-B9BF-4195-B24C-AD78A566BA49}" srcOrd="0" destOrd="0" presId="urn:microsoft.com/office/officeart/2005/8/layout/vList4#2"/>
    <dgm:cxn modelId="{BEA75952-8263-43D5-BEA8-7189F61229AB}" type="presParOf" srcId="{67A488BB-2BC6-4DA7-A630-4C549DF6C9B4}" destId="{39C305A7-F9B4-4511-BF75-730E8B3F9158}" srcOrd="1" destOrd="0" presId="urn:microsoft.com/office/officeart/2005/8/layout/vList4#2"/>
    <dgm:cxn modelId="{CECDCAE6-AC58-40DB-B731-A3DA69C019E0}" type="presParOf" srcId="{67A488BB-2BC6-4DA7-A630-4C549DF6C9B4}" destId="{12CB7659-F2FE-4641-A5B6-A52AAB5C8DCD}" srcOrd="2" destOrd="0" presId="urn:microsoft.com/office/officeart/2005/8/layout/vList4#2"/>
    <dgm:cxn modelId="{64004040-E29E-4DCC-9784-59D3FD9FDE8C}" type="presParOf" srcId="{FF0E7980-4C98-4B25-95DF-1B30141550CA}" destId="{AE7A0281-A8F8-477E-B813-CA5331F781FE}" srcOrd="3" destOrd="0" presId="urn:microsoft.com/office/officeart/2005/8/layout/vList4#2"/>
    <dgm:cxn modelId="{9BFCF29E-0DE4-4E49-AAB8-24E4C13FED1E}" type="presParOf" srcId="{FF0E7980-4C98-4B25-95DF-1B30141550CA}" destId="{55B0323E-8EE8-4702-B5EE-5829E82145D1}" srcOrd="4" destOrd="0" presId="urn:microsoft.com/office/officeart/2005/8/layout/vList4#2"/>
    <dgm:cxn modelId="{CC5B4113-D8BA-42AB-82C2-7D5692FE84CE}" type="presParOf" srcId="{55B0323E-8EE8-4702-B5EE-5829E82145D1}" destId="{0B8AF629-FB01-418A-94C9-B3F9DCF37496}" srcOrd="0" destOrd="0" presId="urn:microsoft.com/office/officeart/2005/8/layout/vList4#2"/>
    <dgm:cxn modelId="{A1EC9EB7-2780-4619-9069-AD5A6102EA83}" type="presParOf" srcId="{55B0323E-8EE8-4702-B5EE-5829E82145D1}" destId="{41490356-4781-47E4-83D3-512DA46795EF}" srcOrd="1" destOrd="0" presId="urn:microsoft.com/office/officeart/2005/8/layout/vList4#2"/>
    <dgm:cxn modelId="{9E4D158B-97EA-4C63-A7F1-9EB59C3CB8B2}" type="presParOf" srcId="{55B0323E-8EE8-4702-B5EE-5829E82145D1}" destId="{3A9B8A20-38A9-45DE-8E4F-22FC7397940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9420B4-6ADB-4E4C-8887-6BD63E7309EB}">
      <dsp:nvSpPr>
        <dsp:cNvPr id="0" name=""/>
        <dsp:cNvSpPr/>
      </dsp:nvSpPr>
      <dsp:spPr>
        <a:xfrm rot="16200000">
          <a:off x="244782" y="-244782"/>
          <a:ext cx="1698112" cy="2187678"/>
        </a:xfrm>
        <a:prstGeom prst="round1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Уровень абстракции коммуникаций</a:t>
          </a:r>
          <a:endParaRPr lang="en-US" sz="1600" kern="1200" dirty="0">
            <a:solidFill>
              <a:schemeClr val="bg1"/>
            </a:solidFill>
          </a:endParaRPr>
        </a:p>
      </dsp:txBody>
      <dsp:txXfrm rot="5400000">
        <a:off x="-1" y="1"/>
        <a:ext cx="2187678" cy="1273584"/>
      </dsp:txXfrm>
    </dsp:sp>
    <dsp:sp modelId="{570CA31A-367D-4C1E-8282-C5E7A5867236}">
      <dsp:nvSpPr>
        <dsp:cNvPr id="0" name=""/>
        <dsp:cNvSpPr/>
      </dsp:nvSpPr>
      <dsp:spPr>
        <a:xfrm>
          <a:off x="2187678" y="0"/>
          <a:ext cx="2187678" cy="1698112"/>
        </a:xfrm>
        <a:prstGeom prst="round1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Уровень абстракции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для БД</a:t>
          </a:r>
          <a:r>
            <a:rPr lang="en-US" sz="1600" kern="1200" dirty="0" smtClean="0">
              <a:solidFill>
                <a:schemeClr val="bg1"/>
              </a:solidFill>
            </a:rPr>
            <a:t>/ERP</a:t>
          </a:r>
        </a:p>
      </dsp:txBody>
      <dsp:txXfrm>
        <a:off x="2187678" y="0"/>
        <a:ext cx="2187678" cy="1273584"/>
      </dsp:txXfrm>
    </dsp:sp>
    <dsp:sp modelId="{6BF620C4-83C9-47FD-80A2-554C9EC38C36}">
      <dsp:nvSpPr>
        <dsp:cNvPr id="0" name=""/>
        <dsp:cNvSpPr/>
      </dsp:nvSpPr>
      <dsp:spPr>
        <a:xfrm rot="10800000">
          <a:off x="0" y="1698112"/>
          <a:ext cx="2187678" cy="1698112"/>
        </a:xfrm>
        <a:prstGeom prst="round1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Уровень абстракции для </a:t>
          </a:r>
          <a:r>
            <a:rPr lang="en-US" sz="1600" kern="1200" dirty="0" smtClean="0">
              <a:solidFill>
                <a:schemeClr val="bg1"/>
              </a:solidFill>
            </a:rPr>
            <a:t> </a:t>
          </a:r>
          <a:r>
            <a:rPr lang="ru-RU" sz="1600" kern="1200" dirty="0" smtClean="0">
              <a:solidFill>
                <a:schemeClr val="bg1"/>
              </a:solidFill>
            </a:rPr>
            <a:t>аппаратного обеспечения</a:t>
          </a:r>
          <a:r>
            <a:rPr lang="en-US" sz="1600" kern="1200" dirty="0" smtClean="0">
              <a:solidFill>
                <a:schemeClr val="bg1"/>
              </a:solidFill>
            </a:rPr>
            <a:t>/</a:t>
          </a:r>
          <a:r>
            <a:rPr lang="ru-RU" sz="1600" kern="1200" dirty="0" smtClean="0">
              <a:solidFill>
                <a:schemeClr val="bg1"/>
              </a:solidFill>
            </a:rPr>
            <a:t>платформенной ОС</a:t>
          </a:r>
          <a:endParaRPr lang="en-US" sz="1600" kern="1200" dirty="0">
            <a:solidFill>
              <a:schemeClr val="bg1"/>
            </a:solidFill>
          </a:endParaRPr>
        </a:p>
      </dsp:txBody>
      <dsp:txXfrm rot="10800000">
        <a:off x="0" y="2122640"/>
        <a:ext cx="2187678" cy="1273584"/>
      </dsp:txXfrm>
    </dsp:sp>
    <dsp:sp modelId="{B1D69C8C-315D-4409-B665-62B12ABFAC5C}">
      <dsp:nvSpPr>
        <dsp:cNvPr id="0" name=""/>
        <dsp:cNvSpPr/>
      </dsp:nvSpPr>
      <dsp:spPr>
        <a:xfrm rot="5400000">
          <a:off x="2432460" y="1453329"/>
          <a:ext cx="1698112" cy="2187678"/>
        </a:xfrm>
        <a:prstGeom prst="round1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Уровень абстракции для проприетарных систем</a:t>
          </a:r>
          <a:endParaRPr lang="en-US" sz="1600" kern="1200" dirty="0">
            <a:solidFill>
              <a:schemeClr val="bg1"/>
            </a:solidFill>
          </a:endParaRPr>
        </a:p>
      </dsp:txBody>
      <dsp:txXfrm rot="-5400000">
        <a:off x="2187677" y="2122640"/>
        <a:ext cx="2187678" cy="1273584"/>
      </dsp:txXfrm>
    </dsp:sp>
    <dsp:sp modelId="{36DF4840-38FE-4B88-88C6-83CDC0A9D214}">
      <dsp:nvSpPr>
        <dsp:cNvPr id="0" name=""/>
        <dsp:cNvSpPr/>
      </dsp:nvSpPr>
      <dsp:spPr>
        <a:xfrm>
          <a:off x="932300" y="1134806"/>
          <a:ext cx="2510754" cy="1126612"/>
        </a:xfrm>
        <a:prstGeom prst="roundRect">
          <a:avLst/>
        </a:prstGeom>
        <a:solidFill>
          <a:srgbClr val="CCFF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8000"/>
              </a:solidFill>
            </a:rPr>
            <a:t>InduSoft Web Studio</a:t>
          </a:r>
        </a:p>
      </dsp:txBody>
      <dsp:txXfrm>
        <a:off x="987297" y="1189803"/>
        <a:ext cx="2400760" cy="10166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93E9D-3E3C-4322-AAE3-3E5619A4D296}" type="datetimeFigureOut">
              <a:rPr lang="en-US" smtClean="0"/>
              <a:pPr/>
              <a:t>2/19/2014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FFB87-CC95-48D1-9C1F-66C0B4B169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34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FFB87-CC95-48D1-9C1F-66C0B4B169AC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49250" y="927100"/>
            <a:ext cx="8253413" cy="5029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553453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0632" y="1900238"/>
            <a:ext cx="8903368" cy="29484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6000" b="1"/>
            </a:lvl1pPr>
            <a:lvl2pPr>
              <a:buFontTx/>
              <a:buNone/>
              <a:defRPr sz="48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28600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>
                <a:gradFill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24600"/>
            <a:ext cx="2133600" cy="365125"/>
          </a:xfrm>
          <a:prstGeom prst="rect">
            <a:avLst/>
          </a:prstGeom>
        </p:spPr>
        <p:txBody>
          <a:bodyPr/>
          <a:lstStyle/>
          <a:p>
            <a:fld id="{86B11EE8-6F33-4132-B35C-DBFD2F1190E2}" type="datetimeFigureOut">
              <a:rPr lang="en-US" smtClean="0"/>
              <a:pPr/>
              <a:t>2/19/2014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69075"/>
            <a:ext cx="2133600" cy="365125"/>
          </a:xfrm>
          <a:prstGeom prst="rect">
            <a:avLst/>
          </a:prstGeom>
        </p:spPr>
        <p:txBody>
          <a:bodyPr/>
          <a:lstStyle/>
          <a:p>
            <a:fld id="{395B4A17-B0B3-4F96-87F6-4CD051F5C4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" y="-76200"/>
            <a:ext cx="44958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172200"/>
            <a:ext cx="2133600" cy="365125"/>
          </a:xfrm>
          <a:prstGeom prst="rect">
            <a:avLst/>
          </a:prstGeom>
        </p:spPr>
        <p:txBody>
          <a:bodyPr/>
          <a:lstStyle/>
          <a:p>
            <a:fld id="{86B11EE8-6F33-4132-B35C-DBFD2F1190E2}" type="datetimeFigureOut">
              <a:rPr lang="en-US" smtClean="0"/>
              <a:pPr/>
              <a:t>2/19/2014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395B4A17-B0B3-4F96-87F6-4CD051F5C4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TERMARK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 rot="19246424">
            <a:off x="1201708" y="2775534"/>
            <a:ext cx="6424531" cy="15110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8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2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7.png"/><Relationship Id="rId21" Type="http://schemas.openxmlformats.org/officeDocument/2006/relationships/image" Target="../media/image104.png"/><Relationship Id="rId7" Type="http://schemas.openxmlformats.org/officeDocument/2006/relationships/image" Target="../media/image91.png"/><Relationship Id="rId12" Type="http://schemas.openxmlformats.org/officeDocument/2006/relationships/image" Target="../media/image81.png"/><Relationship Id="rId17" Type="http://schemas.openxmlformats.org/officeDocument/2006/relationships/image" Target="../media/image100.png"/><Relationship Id="rId2" Type="http://schemas.openxmlformats.org/officeDocument/2006/relationships/image" Target="../media/image86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8.png"/><Relationship Id="rId10" Type="http://schemas.openxmlformats.org/officeDocument/2006/relationships/image" Target="../media/image94.png"/><Relationship Id="rId19" Type="http://schemas.openxmlformats.org/officeDocument/2006/relationships/image" Target="../media/image102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www.hilineeng.com/Images/LOGO.png&amp;imgrefurl=http://www.hilineeng.com/&amp;h=134&amp;w=134&amp;sz=89&amp;hl=en&amp;start=16&amp;um=1&amp;tbnid=EB7d5YZt_T-3qM:&amp;tbnh=92&amp;tbnw=92&amp;prev=/images?q=hiline+automation&amp;um=1&amp;hl=en&amp;sa=N" TargetMode="External"/><Relationship Id="rId13" Type="http://schemas.openxmlformats.org/officeDocument/2006/relationships/image" Target="../media/image124.png"/><Relationship Id="rId18" Type="http://schemas.openxmlformats.org/officeDocument/2006/relationships/image" Target="../media/image128.png"/><Relationship Id="rId26" Type="http://schemas.openxmlformats.org/officeDocument/2006/relationships/image" Target="../media/image136.png"/><Relationship Id="rId39" Type="http://schemas.openxmlformats.org/officeDocument/2006/relationships/image" Target="../media/image148.jpeg"/><Relationship Id="rId3" Type="http://schemas.openxmlformats.org/officeDocument/2006/relationships/image" Target="../media/image115.jpeg"/><Relationship Id="rId21" Type="http://schemas.openxmlformats.org/officeDocument/2006/relationships/image" Target="../media/image131.png"/><Relationship Id="rId34" Type="http://schemas.openxmlformats.org/officeDocument/2006/relationships/image" Target="../media/image143.jpeg"/><Relationship Id="rId42" Type="http://schemas.openxmlformats.org/officeDocument/2006/relationships/image" Target="../media/image151.png"/><Relationship Id="rId7" Type="http://schemas.openxmlformats.org/officeDocument/2006/relationships/image" Target="../media/image119.png"/><Relationship Id="rId12" Type="http://schemas.openxmlformats.org/officeDocument/2006/relationships/image" Target="../media/image123.png"/><Relationship Id="rId17" Type="http://schemas.openxmlformats.org/officeDocument/2006/relationships/image" Target="../media/image127.jpeg"/><Relationship Id="rId25" Type="http://schemas.openxmlformats.org/officeDocument/2006/relationships/image" Target="../media/image135.png"/><Relationship Id="rId33" Type="http://schemas.openxmlformats.org/officeDocument/2006/relationships/image" Target="../media/image142.png"/><Relationship Id="rId38" Type="http://schemas.openxmlformats.org/officeDocument/2006/relationships/image" Target="../media/image147.jpeg"/><Relationship Id="rId46" Type="http://schemas.openxmlformats.org/officeDocument/2006/relationships/image" Target="../media/image155.png"/><Relationship Id="rId2" Type="http://schemas.openxmlformats.org/officeDocument/2006/relationships/image" Target="../media/image114.jpeg"/><Relationship Id="rId16" Type="http://schemas.openxmlformats.org/officeDocument/2006/relationships/hyperlink" Target="http://images.google.com/imgres?imgurl=http://www.inotek.com/Catalog/Photos/fluke.gif&amp;imgrefurl=http://www.inotek.com/Catalog/fluke3pm.html&amp;h=268&amp;w=832&amp;sz=5&amp;hl=en&amp;start=7&amp;tbnid=wBbAbu7BuVBW6M:&amp;tbnh=46&amp;tbnw=144&amp;prev=/images?q=fluke&amp;gbv=2&amp;hl=en" TargetMode="External"/><Relationship Id="rId20" Type="http://schemas.openxmlformats.org/officeDocument/2006/relationships/image" Target="../media/image130.png"/><Relationship Id="rId29" Type="http://schemas.openxmlformats.org/officeDocument/2006/relationships/image" Target="../media/image138.png"/><Relationship Id="rId41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2.png"/><Relationship Id="rId24" Type="http://schemas.openxmlformats.org/officeDocument/2006/relationships/image" Target="../media/image134.png"/><Relationship Id="rId32" Type="http://schemas.openxmlformats.org/officeDocument/2006/relationships/image" Target="../media/image141.png"/><Relationship Id="rId37" Type="http://schemas.openxmlformats.org/officeDocument/2006/relationships/image" Target="../media/image146.jpeg"/><Relationship Id="rId40" Type="http://schemas.openxmlformats.org/officeDocument/2006/relationships/image" Target="../media/image149.jpeg"/><Relationship Id="rId45" Type="http://schemas.openxmlformats.org/officeDocument/2006/relationships/image" Target="../media/image154.png"/><Relationship Id="rId5" Type="http://schemas.openxmlformats.org/officeDocument/2006/relationships/image" Target="../media/image117.gif"/><Relationship Id="rId15" Type="http://schemas.openxmlformats.org/officeDocument/2006/relationships/image" Target="../media/image126.png"/><Relationship Id="rId23" Type="http://schemas.openxmlformats.org/officeDocument/2006/relationships/image" Target="../media/image133.png"/><Relationship Id="rId28" Type="http://schemas.openxmlformats.org/officeDocument/2006/relationships/image" Target="../media/image137.jpeg"/><Relationship Id="rId36" Type="http://schemas.openxmlformats.org/officeDocument/2006/relationships/image" Target="../media/image145.jpeg"/><Relationship Id="rId10" Type="http://schemas.openxmlformats.org/officeDocument/2006/relationships/image" Target="../media/image121.png"/><Relationship Id="rId19" Type="http://schemas.openxmlformats.org/officeDocument/2006/relationships/image" Target="../media/image129.png"/><Relationship Id="rId31" Type="http://schemas.openxmlformats.org/officeDocument/2006/relationships/image" Target="../media/image140.png"/><Relationship Id="rId44" Type="http://schemas.openxmlformats.org/officeDocument/2006/relationships/image" Target="../media/image153.png"/><Relationship Id="rId4" Type="http://schemas.openxmlformats.org/officeDocument/2006/relationships/image" Target="../media/image116.jpeg"/><Relationship Id="rId9" Type="http://schemas.openxmlformats.org/officeDocument/2006/relationships/image" Target="../media/image120.jpeg"/><Relationship Id="rId14" Type="http://schemas.openxmlformats.org/officeDocument/2006/relationships/image" Target="../media/image125.png"/><Relationship Id="rId22" Type="http://schemas.openxmlformats.org/officeDocument/2006/relationships/image" Target="../media/image132.png"/><Relationship Id="rId27" Type="http://schemas.openxmlformats.org/officeDocument/2006/relationships/hyperlink" Target="http://fanms.com/pictures/blog/Saharai440DSlateTabletPC_E014/Tablet.jpg" TargetMode="External"/><Relationship Id="rId30" Type="http://schemas.openxmlformats.org/officeDocument/2006/relationships/image" Target="../media/image139.png"/><Relationship Id="rId35" Type="http://schemas.openxmlformats.org/officeDocument/2006/relationships/image" Target="../media/image144.jpeg"/><Relationship Id="rId43" Type="http://schemas.openxmlformats.org/officeDocument/2006/relationships/image" Target="../media/image1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65.png"/><Relationship Id="rId7" Type="http://schemas.openxmlformats.org/officeDocument/2006/relationships/image" Target="../media/image15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82.png"/><Relationship Id="rId9" Type="http://schemas.openxmlformats.org/officeDocument/2006/relationships/image" Target="../media/image1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3.png"/><Relationship Id="rId7" Type="http://schemas.openxmlformats.org/officeDocument/2006/relationships/image" Target="../media/image166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10" Type="http://schemas.openxmlformats.org/officeDocument/2006/relationships/image" Target="../media/image169.jpeg"/><Relationship Id="rId4" Type="http://schemas.openxmlformats.org/officeDocument/2006/relationships/image" Target="../media/image155.png"/><Relationship Id="rId9" Type="http://schemas.openxmlformats.org/officeDocument/2006/relationships/image" Target="../media/image1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18" Type="http://schemas.openxmlformats.org/officeDocument/2006/relationships/image" Target="../media/image19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17" Type="http://schemas.openxmlformats.org/officeDocument/2006/relationships/image" Target="../media/image19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5" Type="http://schemas.openxmlformats.org/officeDocument/2006/relationships/image" Target="../media/image19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hyperlink" Target="http://r20.rs6.net/tn.jsp?e=001gfAvtifkMQRszTKgDoKMdEDgwJ93suoLm_Wpm6T-zEvpF03ZETiLcTLbjeEQl_FZxKuthul2Bj0NX1AcDUH0riaUAJXUk-YWMFvf131dzIjTbXmyvBis4TNPWf3rz_1jiW3GJdWe3O3-DCuEhCM3e7zkyjusPMNG3dthGp0IBiZVLfYURemvXGoffnE4M2L43dZ_r3PoMfCcywt7hTuKU8EOQ9OSytyPxyjSQ8i-6qd6bgHQtvH76dE7wJA3qUn5pW4kEywTzzdnvYQLERJ1cMVpt2UzniwZbi2vUrjw5YPcnuMcZ7efrKOaSNd5oLU6A-m0CBLVWkBYAF0PKiKjJa1nMme9KAqHezadQc66jKHhKnNC--H4itKDZoTmC9lLJEmhOqu-sAxPZGO-YMT21Q==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dusoft.com/blog" TargetMode="External"/><Relationship Id="rId13" Type="http://schemas.openxmlformats.org/officeDocument/2006/relationships/image" Target="../media/image221.png"/><Relationship Id="rId3" Type="http://schemas.openxmlformats.org/officeDocument/2006/relationships/hyperlink" Target="http://www.twitter.com/induSoftBrasil" TargetMode="External"/><Relationship Id="rId7" Type="http://schemas.openxmlformats.org/officeDocument/2006/relationships/hyperlink" Target="http://www.youtube.com/user/InduSoftVideo" TargetMode="External"/><Relationship Id="rId12" Type="http://schemas.openxmlformats.org/officeDocument/2006/relationships/image" Target="../media/image220.png"/><Relationship Id="rId2" Type="http://schemas.openxmlformats.org/officeDocument/2006/relationships/hyperlink" Target="http://www.twitter.com/induSoft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facebook.com/pages/InduSoft-Brasil/123935414290862?v=wall&amp;ref=mf" TargetMode="External"/><Relationship Id="rId11" Type="http://schemas.openxmlformats.org/officeDocument/2006/relationships/image" Target="../media/image219.jpeg"/><Relationship Id="rId5" Type="http://schemas.openxmlformats.org/officeDocument/2006/relationships/hyperlink" Target="http://www.facebook.com/pages/Austin-TX/InduSoft/110461170492?v=info" TargetMode="External"/><Relationship Id="rId10" Type="http://schemas.openxmlformats.org/officeDocument/2006/relationships/image" Target="../media/image218.png"/><Relationship Id="rId4" Type="http://schemas.openxmlformats.org/officeDocument/2006/relationships/hyperlink" Target="http://www.twitter.com/InduSoftGermany" TargetMode="External"/><Relationship Id="rId9" Type="http://schemas.openxmlformats.org/officeDocument/2006/relationships/hyperlink" Target="http://www.orkut.com.br/" TargetMode="External"/><Relationship Id="rId14" Type="http://schemas.openxmlformats.org/officeDocument/2006/relationships/image" Target="../media/image22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ezautomation.net/" TargetMode="External"/><Relationship Id="rId18" Type="http://schemas.openxmlformats.org/officeDocument/2006/relationships/image" Target="../media/image231.jpeg"/><Relationship Id="rId26" Type="http://schemas.openxmlformats.org/officeDocument/2006/relationships/image" Target="../media/image235.png"/><Relationship Id="rId39" Type="http://schemas.openxmlformats.org/officeDocument/2006/relationships/hyperlink" Target="http://www.dynics.com/" TargetMode="External"/><Relationship Id="rId21" Type="http://schemas.openxmlformats.org/officeDocument/2006/relationships/hyperlink" Target="http://www.kep.com/" TargetMode="External"/><Relationship Id="rId34" Type="http://schemas.openxmlformats.org/officeDocument/2006/relationships/image" Target="../media/image239.jpeg"/><Relationship Id="rId42" Type="http://schemas.openxmlformats.org/officeDocument/2006/relationships/image" Target="../media/image243.jpeg"/><Relationship Id="rId47" Type="http://schemas.openxmlformats.org/officeDocument/2006/relationships/image" Target="../media/image248.jpeg"/><Relationship Id="rId50" Type="http://schemas.openxmlformats.org/officeDocument/2006/relationships/image" Target="../media/image251.jpeg"/><Relationship Id="rId55" Type="http://schemas.openxmlformats.org/officeDocument/2006/relationships/image" Target="../media/image256.jpeg"/><Relationship Id="rId7" Type="http://schemas.openxmlformats.org/officeDocument/2006/relationships/hyperlink" Target="http://www.beijerelectronics.com/" TargetMode="External"/><Relationship Id="rId12" Type="http://schemas.openxmlformats.org/officeDocument/2006/relationships/image" Target="../media/image228.jpeg"/><Relationship Id="rId17" Type="http://schemas.openxmlformats.org/officeDocument/2006/relationships/hyperlink" Target="http://www.ivcdisplays.com/" TargetMode="External"/><Relationship Id="rId25" Type="http://schemas.openxmlformats.org/officeDocument/2006/relationships/hyperlink" Target="http://www.weintek.com/" TargetMode="External"/><Relationship Id="rId33" Type="http://schemas.openxmlformats.org/officeDocument/2006/relationships/hyperlink" Target="http://www.kaspro-group.com/" TargetMode="External"/><Relationship Id="rId38" Type="http://schemas.openxmlformats.org/officeDocument/2006/relationships/image" Target="../media/image241.jpeg"/><Relationship Id="rId46" Type="http://schemas.openxmlformats.org/officeDocument/2006/relationships/image" Target="../media/image247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30.jpeg"/><Relationship Id="rId20" Type="http://schemas.openxmlformats.org/officeDocument/2006/relationships/image" Target="../media/image232.jpeg"/><Relationship Id="rId29" Type="http://schemas.openxmlformats.org/officeDocument/2006/relationships/hyperlink" Target="http://www.woodhead.com/" TargetMode="External"/><Relationship Id="rId41" Type="http://schemas.openxmlformats.org/officeDocument/2006/relationships/hyperlink" Target="http://www.nematron.com/" TargetMode="External"/><Relationship Id="rId54" Type="http://schemas.openxmlformats.org/officeDocument/2006/relationships/image" Target="../media/image2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5.jpeg"/><Relationship Id="rId11" Type="http://schemas.openxmlformats.org/officeDocument/2006/relationships/hyperlink" Target="http://www.ge.com/" TargetMode="External"/><Relationship Id="rId24" Type="http://schemas.openxmlformats.org/officeDocument/2006/relationships/image" Target="../media/image234.jpeg"/><Relationship Id="rId32" Type="http://schemas.openxmlformats.org/officeDocument/2006/relationships/image" Target="../media/image238.gif"/><Relationship Id="rId37" Type="http://schemas.openxmlformats.org/officeDocument/2006/relationships/hyperlink" Target="http://www.aaeonsystems.com/" TargetMode="External"/><Relationship Id="rId40" Type="http://schemas.openxmlformats.org/officeDocument/2006/relationships/image" Target="../media/image242.jpeg"/><Relationship Id="rId45" Type="http://schemas.openxmlformats.org/officeDocument/2006/relationships/image" Target="../media/image246.jpeg"/><Relationship Id="rId53" Type="http://schemas.openxmlformats.org/officeDocument/2006/relationships/image" Target="../media/image254.png"/><Relationship Id="rId5" Type="http://schemas.openxmlformats.org/officeDocument/2006/relationships/hyperlink" Target="http://www.aristaipc.com/" TargetMode="External"/><Relationship Id="rId15" Type="http://schemas.openxmlformats.org/officeDocument/2006/relationships/hyperlink" Target="http://www.hmwent.com/" TargetMode="External"/><Relationship Id="rId23" Type="http://schemas.openxmlformats.org/officeDocument/2006/relationships/hyperlink" Target="http://www.pilz.com/" TargetMode="External"/><Relationship Id="rId28" Type="http://schemas.openxmlformats.org/officeDocument/2006/relationships/image" Target="../media/image236.jpeg"/><Relationship Id="rId36" Type="http://schemas.openxmlformats.org/officeDocument/2006/relationships/image" Target="../media/image240.jpeg"/><Relationship Id="rId49" Type="http://schemas.openxmlformats.org/officeDocument/2006/relationships/image" Target="../media/image250.jpeg"/><Relationship Id="rId57" Type="http://schemas.openxmlformats.org/officeDocument/2006/relationships/image" Target="../media/image258.jpeg"/><Relationship Id="rId10" Type="http://schemas.openxmlformats.org/officeDocument/2006/relationships/image" Target="../media/image227.png"/><Relationship Id="rId19" Type="http://schemas.openxmlformats.org/officeDocument/2006/relationships/hyperlink" Target="http://www.intermec.com/" TargetMode="External"/><Relationship Id="rId31" Type="http://schemas.openxmlformats.org/officeDocument/2006/relationships/hyperlink" Target="http://www.br-automation.com/" TargetMode="External"/><Relationship Id="rId44" Type="http://schemas.openxmlformats.org/officeDocument/2006/relationships/image" Target="../media/image245.jpeg"/><Relationship Id="rId52" Type="http://schemas.openxmlformats.org/officeDocument/2006/relationships/image" Target="../media/image253.jpeg"/><Relationship Id="rId4" Type="http://schemas.openxmlformats.org/officeDocument/2006/relationships/image" Target="../media/image224.jpeg"/><Relationship Id="rId9" Type="http://schemas.openxmlformats.org/officeDocument/2006/relationships/hyperlink" Target="http://www.esahmi.com/" TargetMode="External"/><Relationship Id="rId14" Type="http://schemas.openxmlformats.org/officeDocument/2006/relationships/image" Target="../media/image229.png"/><Relationship Id="rId22" Type="http://schemas.openxmlformats.org/officeDocument/2006/relationships/image" Target="../media/image233.jpeg"/><Relationship Id="rId27" Type="http://schemas.openxmlformats.org/officeDocument/2006/relationships/hyperlink" Target="http://www.xycom.com/" TargetMode="External"/><Relationship Id="rId30" Type="http://schemas.openxmlformats.org/officeDocument/2006/relationships/image" Target="../media/image237.jpeg"/><Relationship Id="rId35" Type="http://schemas.openxmlformats.org/officeDocument/2006/relationships/hyperlink" Target="http://www.vipa.de/" TargetMode="External"/><Relationship Id="rId43" Type="http://schemas.openxmlformats.org/officeDocument/2006/relationships/image" Target="../media/image244.jpeg"/><Relationship Id="rId48" Type="http://schemas.openxmlformats.org/officeDocument/2006/relationships/image" Target="../media/image249.jpeg"/><Relationship Id="rId56" Type="http://schemas.openxmlformats.org/officeDocument/2006/relationships/image" Target="../media/image257.gif"/><Relationship Id="rId8" Type="http://schemas.openxmlformats.org/officeDocument/2006/relationships/image" Target="../media/image226.jpeg"/><Relationship Id="rId51" Type="http://schemas.openxmlformats.org/officeDocument/2006/relationships/image" Target="../media/image252.gif"/><Relationship Id="rId3" Type="http://schemas.openxmlformats.org/officeDocument/2006/relationships/hyperlink" Target="http://www.abb.com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dusoft-germany.de/" TargetMode="External"/><Relationship Id="rId13" Type="http://schemas.openxmlformats.org/officeDocument/2006/relationships/image" Target="../media/image221.png"/><Relationship Id="rId3" Type="http://schemas.openxmlformats.org/officeDocument/2006/relationships/image" Target="../media/image273.jpeg"/><Relationship Id="rId7" Type="http://schemas.openxmlformats.org/officeDocument/2006/relationships/hyperlink" Target="http://www.indusoft.com/" TargetMode="External"/><Relationship Id="rId12" Type="http://schemas.openxmlformats.org/officeDocument/2006/relationships/image" Target="../media/image220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78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support@indusoft.com" TargetMode="External"/><Relationship Id="rId11" Type="http://schemas.openxmlformats.org/officeDocument/2006/relationships/image" Target="../media/image275.png"/><Relationship Id="rId5" Type="http://schemas.openxmlformats.org/officeDocument/2006/relationships/hyperlink" Target="mailto:info@indusoft-germany.de" TargetMode="External"/><Relationship Id="rId15" Type="http://schemas.openxmlformats.org/officeDocument/2006/relationships/image" Target="../media/image277.png"/><Relationship Id="rId10" Type="http://schemas.openxmlformats.org/officeDocument/2006/relationships/image" Target="../media/image274.png"/><Relationship Id="rId4" Type="http://schemas.openxmlformats.org/officeDocument/2006/relationships/hyperlink" Target="mailto:info@indusoft.com" TargetMode="External"/><Relationship Id="rId9" Type="http://schemas.openxmlformats.org/officeDocument/2006/relationships/hyperlink" Target="http://www.firstmile.ru/" TargetMode="External"/><Relationship Id="rId14" Type="http://schemas.openxmlformats.org/officeDocument/2006/relationships/image" Target="../media/image2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jpe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34" Type="http://schemas.openxmlformats.org/officeDocument/2006/relationships/image" Target="../media/image5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jpeg"/><Relationship Id="rId25" Type="http://schemas.openxmlformats.org/officeDocument/2006/relationships/image" Target="../media/image47.jpeg"/><Relationship Id="rId3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3.jpe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jpe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hyperlink" Target="http://www.boschevaletleri.com/assets/files/press/logo_slogansiz.jpg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jpeg"/><Relationship Id="rId27" Type="http://schemas.openxmlformats.org/officeDocument/2006/relationships/image" Target="../media/image49.png"/><Relationship Id="rId30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447800"/>
            <a:ext cx="883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Знакомство  с    </a:t>
            </a:r>
            <a:r>
              <a:rPr lang="en-US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InduSoft Web Studio v7.1</a:t>
            </a:r>
            <a:endParaRPr lang="en-US" sz="6000" b="1" spc="-15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9900">
                      <a:shade val="30000"/>
                      <a:satMod val="115000"/>
                    </a:srgbClr>
                  </a:gs>
                  <a:gs pos="50000">
                    <a:srgbClr val="009900">
                      <a:shade val="67500"/>
                      <a:satMod val="115000"/>
                    </a:srgbClr>
                  </a:gs>
                  <a:gs pos="100000">
                    <a:srgbClr val="00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50800" dir="5400000" algn="ctr" rotWithShape="0">
                  <a:schemeClr val="bg1">
                    <a:lumMod val="85000"/>
                  </a:scheme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733800"/>
            <a:ext cx="280416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array 100604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05000"/>
            <a:ext cx="9048740" cy="22783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InduSoft Web Studio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381000" y="838200"/>
            <a:ext cx="8253413" cy="5029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4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InduSoft Web Studio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легкое в использовании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HMI </a:t>
            </a:r>
            <a:r>
              <a:rPr lang="ru-RU" sz="3200" dirty="0" smtClean="0">
                <a:solidFill>
                  <a:srgbClr val="005C2A"/>
                </a:solidFill>
              </a:rPr>
              <a:t>и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SCADA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программное обеспечение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4"/>
              </a:buBlip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4"/>
              </a:buBlip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4"/>
              </a:buBlip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4"/>
              </a:buBlip>
              <a:tabLst/>
              <a:defRPr/>
            </a:pPr>
            <a:endParaRPr lang="ru-RU" sz="3200" dirty="0" smtClean="0">
              <a:solidFill>
                <a:srgbClr val="005C2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4"/>
              </a:buBlip>
              <a:tabLst/>
              <a:defRPr/>
            </a:pPr>
            <a:r>
              <a:rPr lang="ru-RU" sz="3200" dirty="0" smtClean="0">
                <a:solidFill>
                  <a:srgbClr val="005C2A"/>
                </a:solidFill>
              </a:rPr>
              <a:t>Работает на всех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текущих операционных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системах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Microsoft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dirty="0" smtClean="0">
                <a:solidFill>
                  <a:srgbClr val="005C2A"/>
                </a:solidFill>
              </a:rPr>
              <a:t>(32 </a:t>
            </a:r>
            <a:r>
              <a:rPr lang="ru-RU" sz="3200" dirty="0" smtClean="0">
                <a:solidFill>
                  <a:srgbClr val="005C2A"/>
                </a:solidFill>
              </a:rPr>
              <a:t>и</a:t>
            </a:r>
            <a:r>
              <a:rPr lang="en-US" sz="3200" dirty="0" smtClean="0">
                <a:solidFill>
                  <a:srgbClr val="005C2A"/>
                </a:solidFill>
              </a:rPr>
              <a:t> 64</a:t>
            </a:r>
            <a:r>
              <a:rPr lang="ru-RU" sz="3200" dirty="0" smtClean="0">
                <a:solidFill>
                  <a:srgbClr val="005C2A"/>
                </a:solidFill>
              </a:rPr>
              <a:t>-бит</a:t>
            </a:r>
            <a:r>
              <a:rPr lang="en-US" sz="3200" dirty="0" smtClean="0">
                <a:solidFill>
                  <a:srgbClr val="005C2A"/>
                </a:solidFill>
              </a:rPr>
              <a:t>)</a:t>
            </a:r>
            <a:r>
              <a:rPr lang="ru-RU" sz="3200" dirty="0" smtClean="0">
                <a:solidFill>
                  <a:srgbClr val="005C2A"/>
                </a:solidFill>
              </a:rPr>
              <a:t>, включая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Windows CE/Mobile, Embedded XP, Vista, Windows 7 and Server Editions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8" name="Picture 68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16280" y="1219200"/>
            <a:ext cx="743712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70"/>
          <p:cNvGrpSpPr/>
          <p:nvPr/>
        </p:nvGrpSpPr>
        <p:grpSpPr>
          <a:xfrm>
            <a:off x="2971800" y="2771775"/>
            <a:ext cx="5410200" cy="809625"/>
            <a:chOff x="1447800" y="2438400"/>
            <a:chExt cx="5410200" cy="80962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HeroicExtremeLeftFacing"/>
            <a:lightRig rig="threePt" dir="t"/>
          </a:scene3d>
        </p:grpSpPr>
        <p:pic>
          <p:nvPicPr>
            <p:cNvPr id="41020" name="Picture 6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81400" y="2438400"/>
              <a:ext cx="990600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21" name="Picture 6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7800" y="2438400"/>
              <a:ext cx="2019300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22" name="Picture 6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24400" y="2438400"/>
              <a:ext cx="2133600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0" y="0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SCADA/HMI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с неограниченными возможностями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3" name="Group 71"/>
          <p:cNvGrpSpPr/>
          <p:nvPr/>
        </p:nvGrpSpPr>
        <p:grpSpPr>
          <a:xfrm>
            <a:off x="609600" y="3990975"/>
            <a:ext cx="5248275" cy="809625"/>
            <a:chOff x="1600200" y="3733800"/>
            <a:chExt cx="5248275" cy="809625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HeroicExtremeRightFacing"/>
            <a:lightRig rig="threePt" dir="t"/>
          </a:scene3d>
        </p:grpSpPr>
        <p:pic>
          <p:nvPicPr>
            <p:cNvPr id="41013" name="Picture 5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00200" y="3733800"/>
              <a:ext cx="1295400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14" name="Picture 5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48000" y="3733800"/>
              <a:ext cx="2790825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15" name="Picture 5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943600" y="3733800"/>
              <a:ext cx="904875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72"/>
          <p:cNvGrpSpPr/>
          <p:nvPr/>
        </p:nvGrpSpPr>
        <p:grpSpPr>
          <a:xfrm>
            <a:off x="4267200" y="5133975"/>
            <a:ext cx="4029075" cy="809625"/>
            <a:chOff x="2362200" y="5105400"/>
            <a:chExt cx="4029075" cy="80962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HeroicExtremeLeftFacing"/>
            <a:lightRig rig="threePt" dir="t"/>
          </a:scene3d>
        </p:grpSpPr>
        <p:pic>
          <p:nvPicPr>
            <p:cNvPr id="41016" name="Picture 5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876800" y="5105400"/>
              <a:ext cx="1514475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18" name="Picture 5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62200" y="5105400"/>
              <a:ext cx="2419350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69"/>
          <p:cNvGrpSpPr/>
          <p:nvPr/>
        </p:nvGrpSpPr>
        <p:grpSpPr>
          <a:xfrm>
            <a:off x="1295400" y="1066800"/>
            <a:ext cx="7667625" cy="809625"/>
            <a:chOff x="381000" y="1066800"/>
            <a:chExt cx="7667625" cy="809625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HeroicExtremeRightFacing"/>
            <a:lightRig rig="threePt" dir="t"/>
          </a:scene3d>
        </p:grpSpPr>
        <p:pic>
          <p:nvPicPr>
            <p:cNvPr id="41019" name="Picture 5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81000" y="1066800"/>
              <a:ext cx="1866900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23" name="Picture 6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629400" y="1066800"/>
              <a:ext cx="1419225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24" name="Picture 6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105400" y="1066800"/>
              <a:ext cx="1419225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25" name="Picture 65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62200" y="1066800"/>
              <a:ext cx="2619375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247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393290" y="845574"/>
            <a:ext cx="7757652" cy="5201265"/>
          </a:xfrm>
          <a:prstGeom prst="cloud">
            <a:avLst/>
          </a:prstGeom>
          <a:solidFill>
            <a:srgbClr val="CC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742042" y="4414685"/>
            <a:ext cx="1897626" cy="1789471"/>
          </a:xfrm>
          <a:prstGeom prst="ellipse">
            <a:avLst/>
          </a:prstGeom>
          <a:solidFill>
            <a:srgbClr val="CC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830618" y="4414684"/>
            <a:ext cx="1897626" cy="1789471"/>
          </a:xfrm>
          <a:prstGeom prst="ellipse">
            <a:avLst/>
          </a:prstGeom>
          <a:solidFill>
            <a:srgbClr val="CC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894736" y="619434"/>
            <a:ext cx="1897626" cy="1789471"/>
          </a:xfrm>
          <a:prstGeom prst="ellipse">
            <a:avLst/>
          </a:prstGeom>
          <a:solidFill>
            <a:srgbClr val="CC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5848144" y="609602"/>
            <a:ext cx="1897626" cy="1789471"/>
          </a:xfrm>
          <a:prstGeom prst="ellipse">
            <a:avLst/>
          </a:prstGeom>
          <a:solidFill>
            <a:srgbClr val="CC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36"/>
          <p:cNvGrpSpPr/>
          <p:nvPr/>
        </p:nvGrpSpPr>
        <p:grpSpPr>
          <a:xfrm>
            <a:off x="2113935" y="1710813"/>
            <a:ext cx="4375356" cy="3396225"/>
            <a:chOff x="1769806" y="1720645"/>
            <a:chExt cx="4375356" cy="3396225"/>
          </a:xfrm>
        </p:grpSpPr>
        <p:graphicFrame>
          <p:nvGraphicFramePr>
            <p:cNvPr id="21" name="Diagram 20"/>
            <p:cNvGraphicFramePr/>
            <p:nvPr/>
          </p:nvGraphicFramePr>
          <p:xfrm>
            <a:off x="1769806" y="1720645"/>
            <a:ext cx="4375356" cy="33962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22" name="Object 54"/>
            <p:cNvGraphicFramePr>
              <a:graphicFrameLocks noChangeAspect="1"/>
            </p:cNvGraphicFramePr>
            <p:nvPr/>
          </p:nvGraphicFramePr>
          <p:xfrm>
            <a:off x="3077496" y="3224981"/>
            <a:ext cx="1781671" cy="6677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3" name="Photo Editor Photo" r:id="rId8" imgW="11533333" imgH="4323810" progId="">
                    <p:embed/>
                  </p:oleObj>
                </mc:Choice>
                <mc:Fallback>
                  <p:oleObj name="Photo Editor Photo" r:id="rId8" imgW="11533333" imgH="4323810" progId="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7496" y="3224981"/>
                          <a:ext cx="1781671" cy="6677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Box 19"/>
          <p:cNvSpPr txBox="1"/>
          <p:nvPr/>
        </p:nvSpPr>
        <p:spPr>
          <a:xfrm>
            <a:off x="76200" y="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Открытая архитектура и открытые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API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3" name="Picture 22" descr="server-icon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24600" y="838200"/>
            <a:ext cx="990600" cy="9906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 descr="database_ico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58000" y="1295400"/>
            <a:ext cx="542545" cy="542545"/>
          </a:xfrm>
          <a:prstGeom prst="rect">
            <a:avLst/>
          </a:prstGeom>
        </p:spPr>
      </p:pic>
      <p:pic>
        <p:nvPicPr>
          <p:cNvPr id="25" name="Picture 24" descr="icon-gears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96000" y="4876800"/>
            <a:ext cx="1267272" cy="1066799"/>
          </a:xfrm>
          <a:prstGeom prst="rect">
            <a:avLst/>
          </a:prstGeom>
        </p:spPr>
      </p:pic>
      <p:pic>
        <p:nvPicPr>
          <p:cNvPr id="18" name="Picture 17" descr="panel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19200" y="4876800"/>
            <a:ext cx="1143000" cy="97318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6" name="Picture 35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295400" y="1143000"/>
            <a:ext cx="1286985" cy="75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 41"/>
          <p:cNvSpPr>
            <a:spLocks noChangeShapeType="1"/>
          </p:cNvSpPr>
          <p:nvPr/>
        </p:nvSpPr>
        <p:spPr bwMode="auto">
          <a:xfrm flipH="1">
            <a:off x="7543800" y="3886200"/>
            <a:ext cx="0" cy="1676400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5" name="Line 42"/>
          <p:cNvSpPr>
            <a:spLocks noChangeShapeType="1"/>
          </p:cNvSpPr>
          <p:nvPr/>
        </p:nvSpPr>
        <p:spPr bwMode="auto">
          <a:xfrm>
            <a:off x="6997700" y="3276600"/>
            <a:ext cx="12700" cy="609600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4953000" y="1752600"/>
            <a:ext cx="4191000" cy="2438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scene3d>
            <a:camera prst="orthographicFront">
              <a:rot lat="17400000" lon="0" rev="0"/>
            </a:camera>
            <a:lightRig rig="chilly" dir="t"/>
          </a:scene3d>
          <a:sp3d extrusionH="152400">
            <a:bevelT w="82550" h="50800" prst="artDeco"/>
            <a:bevelB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9" name="Line 41"/>
          <p:cNvSpPr>
            <a:spLocks noChangeShapeType="1"/>
          </p:cNvSpPr>
          <p:nvPr/>
        </p:nvSpPr>
        <p:spPr bwMode="auto">
          <a:xfrm flipH="1">
            <a:off x="2209800" y="3276600"/>
            <a:ext cx="12700" cy="609600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76200" y="1752600"/>
            <a:ext cx="4191000" cy="2438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>
              <a:rot lat="17400000" lon="0" rev="0"/>
            </a:camera>
            <a:lightRig rig="chilly" dir="t"/>
          </a:scene3d>
          <a:sp3d extrusionH="152400">
            <a:bevelT w="82550" h="50800" prst="artDeco"/>
            <a:bevelB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71" name="Straight Connector 70"/>
          <p:cNvCxnSpPr/>
          <p:nvPr/>
        </p:nvCxnSpPr>
        <p:spPr>
          <a:xfrm rot="5400000" flipH="1" flipV="1">
            <a:off x="3096420" y="3293270"/>
            <a:ext cx="2982910" cy="3175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2438400" y="457200"/>
            <a:ext cx="4191000" cy="2438400"/>
          </a:xfrm>
          <a:prstGeom prst="ellipse">
            <a:avLst/>
          </a:prstGeom>
          <a:solidFill>
            <a:srgbClr val="009900"/>
          </a:solidFill>
          <a:ln w="19050">
            <a:solidFill>
              <a:srgbClr val="009900"/>
            </a:solidFill>
          </a:ln>
          <a:scene3d>
            <a:camera prst="orthographicFront">
              <a:rot lat="17400000" lon="0" rev="0"/>
            </a:camera>
            <a:lightRig rig="chilly" dir="t"/>
          </a:scene3d>
          <a:sp3d extrusionH="152400">
            <a:bevelT w="82550" h="50800" prst="artDeco"/>
            <a:bevelB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3" name="Text Box 10"/>
          <p:cNvSpPr txBox="1">
            <a:spLocks noChangeArrowheads="1"/>
          </p:cNvSpPr>
          <p:nvPr/>
        </p:nvSpPr>
        <p:spPr bwMode="auto">
          <a:xfrm>
            <a:off x="3962400" y="5029200"/>
            <a:ext cx="1433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005C2A"/>
                </a:solidFill>
                <a:latin typeface="Century Gothic" pitchFamily="34" charset="0"/>
              </a:rPr>
              <a:t>InduSoft Web </a:t>
            </a:r>
            <a:r>
              <a:rPr lang="en-US" sz="1000" b="1" dirty="0" smtClean="0">
                <a:solidFill>
                  <a:srgbClr val="005C2A"/>
                </a:solidFill>
                <a:latin typeface="Century Gothic" pitchFamily="34" charset="0"/>
              </a:rPr>
              <a:t>Studio</a:t>
            </a:r>
          </a:p>
          <a:p>
            <a:pPr algn="ctr"/>
            <a:r>
              <a:rPr lang="en-US" sz="1000" b="1" dirty="0" smtClean="0">
                <a:solidFill>
                  <a:srgbClr val="005C2A"/>
                </a:solidFill>
                <a:latin typeface="Century Gothic" pitchFamily="34" charset="0"/>
              </a:rPr>
              <a:t>(</a:t>
            </a:r>
            <a:r>
              <a:rPr lang="ru-RU" sz="1000" b="1" dirty="0" smtClean="0">
                <a:solidFill>
                  <a:srgbClr val="005C2A"/>
                </a:solidFill>
                <a:latin typeface="Century Gothic" pitchFamily="34" charset="0"/>
              </a:rPr>
              <a:t>Сервер</a:t>
            </a:r>
            <a:r>
              <a:rPr lang="en-US" sz="1000" b="1" dirty="0" smtClean="0">
                <a:solidFill>
                  <a:srgbClr val="005C2A"/>
                </a:solidFill>
                <a:latin typeface="Century Gothic" pitchFamily="34" charset="0"/>
              </a:rPr>
              <a:t>)</a:t>
            </a:r>
            <a:endParaRPr lang="en-US" sz="1000" b="1" dirty="0">
              <a:solidFill>
                <a:srgbClr val="005C2A"/>
              </a:solidFill>
              <a:latin typeface="Century Gothic" pitchFamily="34" charset="0"/>
            </a:endParaRPr>
          </a:p>
        </p:txBody>
      </p:sp>
      <p:sp>
        <p:nvSpPr>
          <p:cNvPr id="74" name="Line 44"/>
          <p:cNvSpPr>
            <a:spLocks noChangeShapeType="1"/>
          </p:cNvSpPr>
          <p:nvPr/>
        </p:nvSpPr>
        <p:spPr bwMode="auto">
          <a:xfrm>
            <a:off x="1724025" y="3857625"/>
            <a:ext cx="5845175" cy="0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5" name="Text Box 23"/>
          <p:cNvSpPr txBox="1">
            <a:spLocks noChangeArrowheads="1"/>
          </p:cNvSpPr>
          <p:nvPr/>
        </p:nvSpPr>
        <p:spPr bwMode="auto">
          <a:xfrm>
            <a:off x="228600" y="1447800"/>
            <a:ext cx="22936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8000"/>
                </a:solidFill>
                <a:latin typeface="+mj-lt"/>
              </a:rPr>
              <a:t>Тонкие клиенты </a:t>
            </a:r>
            <a:r>
              <a:rPr lang="en-US" dirty="0" smtClean="0">
                <a:solidFill>
                  <a:srgbClr val="008000"/>
                </a:solidFill>
              </a:rPr>
              <a:t>Web</a:t>
            </a:r>
            <a:r>
              <a:rPr lang="ru-RU" dirty="0" smtClean="0">
                <a:solidFill>
                  <a:srgbClr val="008000"/>
                </a:solidFill>
              </a:rPr>
              <a:t> </a:t>
            </a:r>
            <a:endParaRPr lang="en-US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76" name="Text Box 40"/>
          <p:cNvSpPr txBox="1">
            <a:spLocks noChangeArrowheads="1"/>
          </p:cNvSpPr>
          <p:nvPr/>
        </p:nvSpPr>
        <p:spPr bwMode="auto">
          <a:xfrm>
            <a:off x="7148838" y="1143000"/>
            <a:ext cx="19951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8000"/>
                </a:solidFill>
                <a:latin typeface="+mj-lt"/>
              </a:rPr>
              <a:t>Удаленный доступ</a:t>
            </a:r>
          </a:p>
          <a:p>
            <a:r>
              <a:rPr lang="ru-RU" dirty="0" smtClean="0">
                <a:solidFill>
                  <a:srgbClr val="008000"/>
                </a:solidFill>
                <a:latin typeface="+mj-lt"/>
              </a:rPr>
              <a:t>(</a:t>
            </a:r>
            <a:r>
              <a:rPr lang="en-US" dirty="0" smtClean="0">
                <a:solidFill>
                  <a:srgbClr val="008000"/>
                </a:solidFill>
                <a:latin typeface="+mj-lt"/>
              </a:rPr>
              <a:t>Secure Viewers</a:t>
            </a:r>
            <a:r>
              <a:rPr lang="ru-RU" dirty="0" smtClean="0">
                <a:solidFill>
                  <a:srgbClr val="008000"/>
                </a:solidFill>
                <a:latin typeface="+mj-lt"/>
              </a:rPr>
              <a:t>)</a:t>
            </a:r>
            <a:endParaRPr lang="en-US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77" name="Text Box 46"/>
          <p:cNvSpPr txBox="1">
            <a:spLocks noChangeArrowheads="1"/>
          </p:cNvSpPr>
          <p:nvPr/>
        </p:nvSpPr>
        <p:spPr bwMode="auto">
          <a:xfrm>
            <a:off x="1828800" y="3886200"/>
            <a:ext cx="2522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E39"/>
                </a:solidFill>
                <a:latin typeface="+mj-lt"/>
              </a:rPr>
              <a:t>Многоцелевые станции</a:t>
            </a:r>
            <a:endParaRPr lang="en-US" dirty="0">
              <a:solidFill>
                <a:srgbClr val="007E39"/>
              </a:solidFill>
              <a:latin typeface="+mj-lt"/>
            </a:endParaRPr>
          </a:p>
        </p:txBody>
      </p:sp>
      <p:sp>
        <p:nvSpPr>
          <p:cNvPr id="78" name="Text Box 47"/>
          <p:cNvSpPr txBox="1">
            <a:spLocks noChangeArrowheads="1"/>
          </p:cNvSpPr>
          <p:nvPr/>
        </p:nvSpPr>
        <p:spPr bwMode="auto">
          <a:xfrm>
            <a:off x="5181600" y="3886200"/>
            <a:ext cx="2299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E39"/>
                </a:solidFill>
                <a:latin typeface="+mj-lt"/>
              </a:rPr>
              <a:t>Выделенные станции</a:t>
            </a:r>
            <a:endParaRPr lang="en-US" dirty="0">
              <a:solidFill>
                <a:srgbClr val="007E39"/>
              </a:solidFill>
              <a:latin typeface="+mj-lt"/>
            </a:endParaRPr>
          </a:p>
        </p:txBody>
      </p:sp>
      <p:sp>
        <p:nvSpPr>
          <p:cNvPr id="79" name="Text Box 40"/>
          <p:cNvSpPr txBox="1">
            <a:spLocks noChangeArrowheads="1"/>
          </p:cNvSpPr>
          <p:nvPr/>
        </p:nvSpPr>
        <p:spPr bwMode="auto">
          <a:xfrm>
            <a:off x="3288821" y="609600"/>
            <a:ext cx="27231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8000"/>
                </a:solidFill>
                <a:latin typeface="+mj-lt"/>
              </a:rPr>
              <a:t>Мобильный доступ </a:t>
            </a:r>
            <a:r>
              <a:rPr lang="en-US" dirty="0" smtClean="0">
                <a:solidFill>
                  <a:srgbClr val="008000"/>
                </a:solidFill>
                <a:latin typeface="+mj-lt"/>
              </a:rPr>
              <a:t>(SMA</a:t>
            </a:r>
            <a:r>
              <a:rPr lang="en-US" dirty="0">
                <a:solidFill>
                  <a:srgbClr val="008000"/>
                </a:solidFill>
                <a:latin typeface="+mj-lt"/>
              </a:rPr>
              <a:t>)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52400" y="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Инфраструктура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52400" y="4238625"/>
            <a:ext cx="4191000" cy="2438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accent2">
                <a:lumMod val="75000"/>
              </a:schemeClr>
            </a:solidFill>
          </a:ln>
          <a:scene3d>
            <a:camera prst="orthographicFront">
              <a:rot lat="17400000" lon="0" rev="0"/>
            </a:camera>
            <a:lightRig rig="chilly" dir="t"/>
          </a:scene3d>
          <a:sp3d extrusionH="152400">
            <a:bevelT w="82550" h="50800" prst="artDeco"/>
            <a:bevelB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2" name="Oval 81"/>
          <p:cNvSpPr/>
          <p:nvPr/>
        </p:nvSpPr>
        <p:spPr>
          <a:xfrm>
            <a:off x="4953000" y="4267200"/>
            <a:ext cx="4191000" cy="24384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17400000" lon="0" rev="0"/>
            </a:camera>
            <a:lightRig rig="chilly" dir="t"/>
          </a:scene3d>
          <a:sp3d extrusionH="152400">
            <a:bevelT w="82550" h="50800" prst="artDeco"/>
            <a:bevelB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3" name="Line 41"/>
          <p:cNvSpPr>
            <a:spLocks noChangeShapeType="1"/>
          </p:cNvSpPr>
          <p:nvPr/>
        </p:nvSpPr>
        <p:spPr bwMode="auto">
          <a:xfrm flipH="1">
            <a:off x="1752600" y="3886200"/>
            <a:ext cx="0" cy="1676400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4" name="Text Box 23"/>
          <p:cNvSpPr txBox="1">
            <a:spLocks noChangeArrowheads="1"/>
          </p:cNvSpPr>
          <p:nvPr/>
        </p:nvSpPr>
        <p:spPr bwMode="auto">
          <a:xfrm>
            <a:off x="1343025" y="6067425"/>
            <a:ext cx="1732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8000"/>
                </a:solidFill>
                <a:latin typeface="+mj-lt"/>
              </a:rPr>
              <a:t>Локальные </a:t>
            </a:r>
            <a:r>
              <a:rPr lang="en-US" dirty="0" smtClean="0">
                <a:solidFill>
                  <a:srgbClr val="008000"/>
                </a:solidFill>
                <a:latin typeface="+mj-lt"/>
              </a:rPr>
              <a:t>HMI</a:t>
            </a:r>
            <a:endParaRPr lang="en-US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85" name="Text Box 23"/>
          <p:cNvSpPr txBox="1">
            <a:spLocks noChangeArrowheads="1"/>
          </p:cNvSpPr>
          <p:nvPr/>
        </p:nvSpPr>
        <p:spPr bwMode="auto">
          <a:xfrm>
            <a:off x="4724400" y="6019800"/>
            <a:ext cx="24920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8000"/>
                </a:solidFill>
                <a:latin typeface="+mj-lt"/>
              </a:rPr>
              <a:t>Безвентиляторные</a:t>
            </a:r>
            <a:r>
              <a:rPr lang="en-US" dirty="0" smtClean="0">
                <a:solidFill>
                  <a:srgbClr val="008000"/>
                </a:solidFill>
                <a:latin typeface="+mj-lt"/>
              </a:rPr>
              <a:t>/</a:t>
            </a:r>
            <a:endParaRPr lang="ru-RU" dirty="0" smtClean="0">
              <a:solidFill>
                <a:srgbClr val="008000"/>
              </a:solidFill>
              <a:latin typeface="+mj-lt"/>
            </a:endParaRPr>
          </a:p>
          <a:p>
            <a:r>
              <a:rPr lang="ru-RU" dirty="0" smtClean="0">
                <a:solidFill>
                  <a:srgbClr val="008000"/>
                </a:solidFill>
                <a:latin typeface="+mj-lt"/>
              </a:rPr>
              <a:t>Мобильные устройства</a:t>
            </a:r>
            <a:endParaRPr lang="en-US" dirty="0">
              <a:solidFill>
                <a:srgbClr val="008000"/>
              </a:solidFill>
              <a:latin typeface="+mj-lt"/>
            </a:endParaRPr>
          </a:p>
        </p:txBody>
      </p:sp>
      <p:pic>
        <p:nvPicPr>
          <p:cNvPr id="86" name="Picture 85" descr="motorola-droid-pho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914400"/>
            <a:ext cx="1180797" cy="1143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 descr="iphone4-LE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914400"/>
            <a:ext cx="658858" cy="11974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8" name="Picture 87" descr="blackber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838200"/>
            <a:ext cx="731252" cy="1143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9" name="Picture 88" descr="RIM_Blackberry_flip_phon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92254">
            <a:off x="2440622" y="826298"/>
            <a:ext cx="985044" cy="116974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0" name="Picture 89" descr="Computer-ic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2286000"/>
            <a:ext cx="1388648" cy="11289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90" descr="IE_icon_rgb_2in_bigg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1752600"/>
            <a:ext cx="533400" cy="533400"/>
          </a:xfrm>
          <a:prstGeom prst="rect">
            <a:avLst/>
          </a:prstGeom>
        </p:spPr>
      </p:pic>
      <p:pic>
        <p:nvPicPr>
          <p:cNvPr id="92" name="Picture 91" descr="Computer-ico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52600" y="2286000"/>
            <a:ext cx="1371600" cy="11151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3" name="Picture 92" descr="IE_icon_rgb_2in_bigg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81200" y="1828800"/>
            <a:ext cx="533400" cy="533400"/>
          </a:xfrm>
          <a:prstGeom prst="rect">
            <a:avLst/>
          </a:prstGeom>
        </p:spPr>
      </p:pic>
      <p:pic>
        <p:nvPicPr>
          <p:cNvPr id="94" name="Picture 93" descr="padlock_ico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77200" y="1828800"/>
            <a:ext cx="430924" cy="468630"/>
          </a:xfrm>
          <a:prstGeom prst="rect">
            <a:avLst/>
          </a:prstGeom>
        </p:spPr>
      </p:pic>
      <p:pic>
        <p:nvPicPr>
          <p:cNvPr id="95" name="Picture 94" descr="Computer-icon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96000" y="2286000"/>
            <a:ext cx="1312165" cy="1066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6" name="Picture 95" descr="Computer-ico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67600" y="2209800"/>
            <a:ext cx="1405891" cy="1143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 descr="padlock_ico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05600" y="1828800"/>
            <a:ext cx="430924" cy="468630"/>
          </a:xfrm>
          <a:prstGeom prst="rect">
            <a:avLst/>
          </a:prstGeom>
        </p:spPr>
      </p:pic>
      <p:pic>
        <p:nvPicPr>
          <p:cNvPr id="98" name="Picture 97" descr="server-icon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114800" y="4038600"/>
            <a:ext cx="990600" cy="990600"/>
          </a:xfrm>
          <a:prstGeom prst="rect">
            <a:avLst/>
          </a:prstGeom>
        </p:spPr>
      </p:pic>
      <p:pic>
        <p:nvPicPr>
          <p:cNvPr id="99" name="Picture 98" descr="PDA-ic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96529" y="2286000"/>
            <a:ext cx="898029" cy="1066800"/>
          </a:xfrm>
          <a:prstGeom prst="rect">
            <a:avLst/>
          </a:prstGeom>
        </p:spPr>
      </p:pic>
      <p:pic>
        <p:nvPicPr>
          <p:cNvPr id="100" name="Picture 99" descr="PDA-ic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105400" y="2286000"/>
            <a:ext cx="850255" cy="1010048"/>
          </a:xfrm>
          <a:prstGeom prst="rect">
            <a:avLst/>
          </a:prstGeom>
        </p:spPr>
      </p:pic>
      <p:pic>
        <p:nvPicPr>
          <p:cNvPr id="101" name="Picture 100" descr="cx1020_foto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15200" y="4572000"/>
            <a:ext cx="1905000" cy="118019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2" name="Picture 101" descr="wincom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019800" y="4343400"/>
            <a:ext cx="1371600" cy="94376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3" name="Picture 102" descr="npc_family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181600" y="4953000"/>
            <a:ext cx="1615916" cy="990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4" name="Picture 103" descr="PDA-icon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705600" y="4876800"/>
            <a:ext cx="914400" cy="1086248"/>
          </a:xfrm>
          <a:prstGeom prst="rect">
            <a:avLst/>
          </a:prstGeom>
        </p:spPr>
      </p:pic>
      <p:pic>
        <p:nvPicPr>
          <p:cNvPr id="105" name="Picture 104" descr="panel2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573482" y="4343400"/>
            <a:ext cx="1640523" cy="1336722"/>
          </a:xfrm>
          <a:prstGeom prst="rect">
            <a:avLst/>
          </a:prstGeom>
          <a:effectLst/>
        </p:spPr>
      </p:pic>
      <p:pic>
        <p:nvPicPr>
          <p:cNvPr id="106" name="Picture 105" descr="panel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0" y="4343400"/>
            <a:ext cx="1683328" cy="1371600"/>
          </a:xfrm>
          <a:prstGeom prst="rect">
            <a:avLst/>
          </a:prstGeom>
          <a:effectLst/>
        </p:spPr>
      </p:pic>
      <p:pic>
        <p:nvPicPr>
          <p:cNvPr id="107" name="Picture 106" descr="panel3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381125" y="4711764"/>
            <a:ext cx="1533524" cy="1249538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Вертикальные рынки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graphicFrame>
        <p:nvGraphicFramePr>
          <p:cNvPr id="15" name="Diagram 14"/>
          <p:cNvGraphicFramePr/>
          <p:nvPr/>
        </p:nvGraphicFramePr>
        <p:xfrm>
          <a:off x="228600" y="1022675"/>
          <a:ext cx="8686800" cy="2921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384304" y="3362946"/>
            <a:ext cx="6463501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/>
              <a:t>InduSoft Web Studio </a:t>
            </a:r>
            <a:r>
              <a:rPr lang="ru-RU" sz="2000" b="1" dirty="0" smtClean="0"/>
              <a:t>и</a:t>
            </a:r>
            <a:r>
              <a:rPr lang="en-US" sz="2000" b="1" dirty="0" smtClean="0"/>
              <a:t> </a:t>
            </a:r>
            <a:r>
              <a:rPr lang="en-US" sz="2000" b="1" dirty="0"/>
              <a:t>InduSoft CEView</a:t>
            </a:r>
          </a:p>
        </p:txBody>
      </p:sp>
      <p:graphicFrame>
        <p:nvGraphicFramePr>
          <p:cNvPr id="17" name="Diagram 16"/>
          <p:cNvGraphicFramePr/>
          <p:nvPr/>
        </p:nvGraphicFramePr>
        <p:xfrm>
          <a:off x="228600" y="4301276"/>
          <a:ext cx="8686800" cy="151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Rectangle 17"/>
          <p:cNvSpPr/>
          <p:nvPr/>
        </p:nvSpPr>
        <p:spPr>
          <a:xfrm>
            <a:off x="8001000" y="731838"/>
            <a:ext cx="838200" cy="2635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200400" y="731838"/>
            <a:ext cx="838200" cy="2635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28600" y="731838"/>
            <a:ext cx="838200" cy="2635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219200" y="731838"/>
            <a:ext cx="838200" cy="2635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209800" y="731838"/>
            <a:ext cx="838200" cy="2635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114800" y="731838"/>
            <a:ext cx="838200" cy="2635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105400" y="731838"/>
            <a:ext cx="838200" cy="2635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019800" y="731838"/>
            <a:ext cx="838200" cy="2635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 rot="674006">
            <a:off x="-1862457" y="2972224"/>
            <a:ext cx="11030476" cy="838200"/>
          </a:xfrm>
          <a:prstGeom prst="leftRightArrow">
            <a:avLst>
              <a:gd name="adj1" fmla="val 52241"/>
              <a:gd name="adj2" fmla="val 50000"/>
            </a:avLst>
          </a:prstGeom>
          <a:solidFill>
            <a:srgbClr val="339933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190762" y="2362200"/>
            <a:ext cx="2667000" cy="2438400"/>
          </a:xfrm>
          <a:prstGeom prst="ellipse">
            <a:avLst/>
          </a:prstGeom>
          <a:solidFill>
            <a:srgbClr val="339933"/>
          </a:solidFill>
          <a:ln>
            <a:solidFill>
              <a:srgbClr val="339933"/>
            </a:solidFill>
          </a:ln>
          <a:scene3d>
            <a:camera prst="orthographicFront">
              <a:rot lat="18000000" lon="0" rev="0"/>
            </a:camera>
            <a:lightRig rig="chilly" dir="t"/>
          </a:scene3d>
          <a:sp3d extrusionH="254000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04800" y="1143000"/>
            <a:ext cx="2667000" cy="243840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  <a:scene3d>
            <a:camera prst="orthographicFront">
              <a:rot lat="18000000" lon="0" rev="0"/>
            </a:camera>
            <a:lightRig rig="chilly" dir="t"/>
          </a:scene3d>
          <a:sp3d extrusionH="254000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Широкий выбор платформ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8382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43400" y="8382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638800" y="8382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934200" y="8382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657600" y="17526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953000" y="17526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48400" y="17526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543800" y="17526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48400" y="26670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543800" y="26670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28600" y="35814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524000" y="35814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28600" y="45720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524000" y="45720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45720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191000" y="45720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590800" y="54864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886200" y="54864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181600" y="54864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 descr="BP_Logo.jpg"/>
          <p:cNvPicPr>
            <a:picLocks noChangeAspect="1"/>
          </p:cNvPicPr>
          <p:nvPr/>
        </p:nvPicPr>
        <p:blipFill>
          <a:blip r:embed="rId2" cstate="print"/>
          <a:srcRect t="8225" b="9525"/>
          <a:stretch>
            <a:fillRect/>
          </a:stretch>
        </p:blipFill>
        <p:spPr>
          <a:xfrm>
            <a:off x="381000" y="3581400"/>
            <a:ext cx="762000" cy="762000"/>
          </a:xfrm>
          <a:prstGeom prst="rect">
            <a:avLst/>
          </a:prstGeom>
        </p:spPr>
      </p:pic>
      <p:pic>
        <p:nvPicPr>
          <p:cNvPr id="34" name="Picture 33" descr="amway_logo.jpg"/>
          <p:cNvPicPr>
            <a:picLocks noChangeAspect="1"/>
          </p:cNvPicPr>
          <p:nvPr/>
        </p:nvPicPr>
        <p:blipFill>
          <a:blip r:embed="rId3" cstate="print"/>
          <a:srcRect t="12500" b="12500"/>
          <a:stretch>
            <a:fillRect/>
          </a:stretch>
        </p:blipFill>
        <p:spPr>
          <a:xfrm>
            <a:off x="3048000" y="990600"/>
            <a:ext cx="1139439" cy="457200"/>
          </a:xfrm>
          <a:prstGeom prst="rect">
            <a:avLst/>
          </a:prstGeom>
        </p:spPr>
      </p:pic>
      <p:pic>
        <p:nvPicPr>
          <p:cNvPr id="35" name="Picture 34" descr="rockhi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838200"/>
            <a:ext cx="951062" cy="685800"/>
          </a:xfrm>
          <a:prstGeom prst="rect">
            <a:avLst/>
          </a:prstGeom>
        </p:spPr>
      </p:pic>
      <p:pic>
        <p:nvPicPr>
          <p:cNvPr id="36" name="Picture 35" descr="xenia_logo_02.gif"/>
          <p:cNvPicPr>
            <a:picLocks noChangeAspect="1"/>
          </p:cNvPicPr>
          <p:nvPr/>
        </p:nvPicPr>
        <p:blipFill>
          <a:blip r:embed="rId5" cstate="print"/>
          <a:srcRect r="8263"/>
          <a:stretch>
            <a:fillRect/>
          </a:stretch>
        </p:blipFill>
        <p:spPr>
          <a:xfrm>
            <a:off x="5667375" y="1047750"/>
            <a:ext cx="1066800" cy="384342"/>
          </a:xfrm>
          <a:prstGeom prst="rect">
            <a:avLst/>
          </a:prstGeom>
        </p:spPr>
      </p:pic>
      <p:pic>
        <p:nvPicPr>
          <p:cNvPr id="37" name="Picture 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914400"/>
            <a:ext cx="103322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7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75530" y="1905001"/>
            <a:ext cx="1066800" cy="48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74" descr="http://tbn0.google.com/images?q=tbn:EB7d5YZt_T-3qM:http://www.hilineeng.com/Images/LOGO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800" y="1828800"/>
            <a:ext cx="589547" cy="589547"/>
          </a:xfrm>
          <a:prstGeom prst="rect">
            <a:avLst/>
          </a:prstGeom>
          <a:noFill/>
        </p:spPr>
      </p:pic>
      <p:pic>
        <p:nvPicPr>
          <p:cNvPr id="40" name="Picture 6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8400" y="1981200"/>
            <a:ext cx="1098331" cy="27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7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7800" y="1967756"/>
            <a:ext cx="109479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7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63662" y="2819400"/>
            <a:ext cx="1099666" cy="41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6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00200" y="3783402"/>
            <a:ext cx="1018210" cy="33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5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26196" y="2702861"/>
            <a:ext cx="609599" cy="65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6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6309" y="4876800"/>
            <a:ext cx="103909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59" descr="http://tbn0.google.com/images?q=tbn:wBbAbu7BuVBW6M:http://www.inotek.com/Catalog/Photos/fluke.gif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59860" y="4769225"/>
            <a:ext cx="1057835" cy="337920"/>
          </a:xfrm>
          <a:prstGeom prst="rect">
            <a:avLst/>
          </a:prstGeom>
          <a:noFill/>
        </p:spPr>
      </p:pic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944906" y="4800600"/>
            <a:ext cx="1066799" cy="30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5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240305" y="4854391"/>
            <a:ext cx="1066800" cy="16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5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608730" y="5791201"/>
            <a:ext cx="1070699" cy="15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75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155139" y="5570702"/>
            <a:ext cx="582471" cy="57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6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401428" y="5590407"/>
            <a:ext cx="618372" cy="56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" name="Rectangle 51"/>
          <p:cNvSpPr/>
          <p:nvPr/>
        </p:nvSpPr>
        <p:spPr>
          <a:xfrm>
            <a:off x="1752600" y="8382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68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810870" y="939052"/>
            <a:ext cx="1017495" cy="50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Rectangle 53"/>
          <p:cNvSpPr/>
          <p:nvPr/>
        </p:nvSpPr>
        <p:spPr>
          <a:xfrm>
            <a:off x="1295400" y="54864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5" name="Picture 49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524000" y="5684520"/>
            <a:ext cx="629654" cy="37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" name="Rectangle 55"/>
          <p:cNvSpPr/>
          <p:nvPr/>
        </p:nvSpPr>
        <p:spPr>
          <a:xfrm>
            <a:off x="457200" y="8382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7772400" y="3581400"/>
            <a:ext cx="114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9900">
                <a:alpha val="12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086362" y="3657600"/>
            <a:ext cx="2667000" cy="2438400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scene3d>
            <a:camera prst="orthographicFront">
              <a:rot lat="18000000" lon="0" rev="0"/>
            </a:camera>
            <a:lightRig rig="chilly" dir="t"/>
          </a:scene3d>
          <a:sp3d extrusionH="254000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8" name="Picture 69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839635" y="3895165"/>
            <a:ext cx="1066800" cy="19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5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21660" y="914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0" name="Group 97"/>
          <p:cNvGrpSpPr/>
          <p:nvPr/>
        </p:nvGrpSpPr>
        <p:grpSpPr>
          <a:xfrm>
            <a:off x="6410018" y="3954749"/>
            <a:ext cx="1819582" cy="1481771"/>
            <a:chOff x="6333818" y="3501189"/>
            <a:chExt cx="2376543" cy="1935331"/>
          </a:xfrm>
        </p:grpSpPr>
        <p:grpSp>
          <p:nvGrpSpPr>
            <p:cNvPr id="61" name="Group 70"/>
            <p:cNvGrpSpPr/>
            <p:nvPr/>
          </p:nvGrpSpPr>
          <p:grpSpPr>
            <a:xfrm>
              <a:off x="6749717" y="3501189"/>
              <a:ext cx="1600200" cy="1344614"/>
              <a:chOff x="3692860" y="5121526"/>
              <a:chExt cx="1066800" cy="819151"/>
            </a:xfrm>
            <a:effectLst>
              <a:glow rad="228600">
                <a:schemeClr val="accent1">
                  <a:satMod val="175000"/>
                  <a:alpha val="40000"/>
                </a:schemeClr>
              </a:glow>
              <a:reflection blurRad="6350" stA="50000" endA="300" endPos="38500" dist="50800" dir="5400000" sy="-100000" algn="bl" rotWithShape="0"/>
            </a:effectLst>
          </p:grpSpPr>
          <p:pic>
            <p:nvPicPr>
              <p:cNvPr id="71" name="Picture 45" descr="http://tbn0.google.com/images?q=tbn:TfYwJlceNC8f4M:http://fanms.com/pictures/blog/Saharai440DSlateTabletPC_E014/Tablet.jpg">
                <a:hlinkClick r:id="rId27"/>
              </p:cNvPr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3692860" y="5121526"/>
                <a:ext cx="1066800" cy="819151"/>
              </a:xfrm>
              <a:prstGeom prst="rect">
                <a:avLst/>
              </a:prstGeom>
              <a:noFill/>
              <a:effectLst>
                <a:softEdge rad="31750"/>
              </a:effectLst>
            </p:spPr>
          </p:pic>
          <p:pic>
            <p:nvPicPr>
              <p:cNvPr id="72" name="Picture 36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3795713" y="5195888"/>
                <a:ext cx="857250" cy="6619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62" name="Group 54"/>
            <p:cNvGrpSpPr/>
            <p:nvPr/>
          </p:nvGrpSpPr>
          <p:grpSpPr>
            <a:xfrm>
              <a:off x="6333818" y="3982452"/>
              <a:ext cx="680591" cy="1169067"/>
              <a:chOff x="7139935" y="1792705"/>
              <a:chExt cx="555014" cy="1012657"/>
            </a:xfrm>
            <a:effectLst>
              <a:glow rad="228600">
                <a:schemeClr val="accent1">
                  <a:satMod val="175000"/>
                  <a:alpha val="40000"/>
                </a:schemeClr>
              </a:glow>
              <a:reflection blurRad="6350" stA="50000" endA="300" endPos="38500" dist="50800" dir="5400000" sy="-100000" algn="bl" rotWithShape="0"/>
            </a:effectLst>
            <a:scene3d>
              <a:camera prst="isometricOffAxis2Left"/>
              <a:lightRig rig="threePt" dir="t"/>
            </a:scene3d>
          </p:grpSpPr>
          <p:pic>
            <p:nvPicPr>
              <p:cNvPr id="69" name="Picture 30"/>
              <p:cNvPicPr>
                <a:picLocks noChangeAspect="1" noChangeArrowheads="1"/>
              </p:cNvPicPr>
              <p:nvPr/>
            </p:nvPicPr>
            <p:blipFill>
              <a:blip r:embed="rId3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139935" y="1792705"/>
                <a:ext cx="555014" cy="10126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0" name="Picture 27"/>
              <p:cNvPicPr>
                <a:picLocks noChangeAspect="1" noChangeArrowheads="1"/>
              </p:cNvPicPr>
              <p:nvPr/>
            </p:nvPicPr>
            <p:blipFill>
              <a:blip r:embed="rId31" cstate="print">
                <a:clrChange>
                  <a:clrFrom>
                    <a:srgbClr val="F8F8F8"/>
                  </a:clrFrom>
                  <a:clrTo>
                    <a:srgbClr val="F8F8F8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207920" y="1997242"/>
                <a:ext cx="422748" cy="565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63" name="Group 57"/>
            <p:cNvGrpSpPr/>
            <p:nvPr/>
          </p:nvGrpSpPr>
          <p:grpSpPr>
            <a:xfrm>
              <a:off x="8000999" y="4078707"/>
              <a:ext cx="709362" cy="1115618"/>
              <a:chOff x="7062537" y="1684673"/>
              <a:chExt cx="661235" cy="1151461"/>
            </a:xfrm>
            <a:effectLst>
              <a:glow rad="228600">
                <a:schemeClr val="accent1">
                  <a:satMod val="175000"/>
                  <a:alpha val="40000"/>
                </a:schemeClr>
              </a:glow>
              <a:reflection blurRad="6350" stA="50000" endA="300" endPos="38500" dist="50800" dir="5400000" sy="-100000" algn="bl" rotWithShape="0"/>
            </a:effectLst>
            <a:scene3d>
              <a:camera prst="isometricOffAxis1Right"/>
              <a:lightRig rig="threePt" dir="t"/>
            </a:scene3d>
          </p:grpSpPr>
          <p:pic>
            <p:nvPicPr>
              <p:cNvPr id="67" name="Picture 32"/>
              <p:cNvPicPr>
                <a:picLocks noChangeAspect="1" noChangeArrowheads="1"/>
              </p:cNvPicPr>
              <p:nvPr/>
            </p:nvPicPr>
            <p:blipFill>
              <a:blip r:embed="rId3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62537" y="1684673"/>
                <a:ext cx="661235" cy="1151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8" name="Picture 31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/>
              <a:stretch>
                <a:fillRect/>
              </a:stretch>
            </p:blipFill>
            <p:spPr bwMode="auto">
              <a:xfrm>
                <a:off x="7119938" y="1804977"/>
                <a:ext cx="547687" cy="7239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64" name="Group 67"/>
            <p:cNvGrpSpPr/>
            <p:nvPr/>
          </p:nvGrpSpPr>
          <p:grpSpPr>
            <a:xfrm>
              <a:off x="7231983" y="4188745"/>
              <a:ext cx="647700" cy="1247775"/>
              <a:chOff x="7424487" y="1313198"/>
              <a:chExt cx="647700" cy="1247775"/>
            </a:xfrm>
            <a:effectLst>
              <a:glow rad="228600">
                <a:schemeClr val="accent1">
                  <a:satMod val="175000"/>
                  <a:alpha val="40000"/>
                </a:schemeClr>
              </a:glow>
              <a:reflection blurRad="6350" stA="50000" endA="300" endPos="38500" dist="50800" dir="5400000" sy="-100000" algn="bl" rotWithShape="0"/>
            </a:effectLst>
            <a:scene3d>
              <a:camera prst="orthographicFront">
                <a:rot lat="1200000" lon="0" rev="0"/>
              </a:camera>
              <a:lightRig rig="threePt" dir="t"/>
            </a:scene3d>
          </p:grpSpPr>
          <p:pic>
            <p:nvPicPr>
              <p:cNvPr id="65" name="Picture 41"/>
              <p:cNvPicPr>
                <a:picLocks noChangeAspect="1" noChangeArrowheads="1"/>
              </p:cNvPicPr>
              <p:nvPr/>
            </p:nvPicPr>
            <p:blipFill>
              <a:blip r:embed="rId3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424487" y="1313198"/>
                <a:ext cx="647700" cy="1247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6" name="Picture 38"/>
              <p:cNvPicPr>
                <a:picLocks noChangeAspect="1" noChangeArrowheads="1"/>
              </p:cNvPicPr>
              <p:nvPr/>
            </p:nvPicPr>
            <p:blipFill>
              <a:blip r:embed="rId35" cstate="print"/>
              <a:srcRect/>
              <a:stretch>
                <a:fillRect/>
              </a:stretch>
            </p:blipFill>
            <p:spPr bwMode="auto">
              <a:xfrm>
                <a:off x="7507771" y="1447800"/>
                <a:ext cx="467451" cy="614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"/>
              </a:effectLst>
            </p:spPr>
          </p:pic>
        </p:grpSp>
      </p:grpSp>
      <p:grpSp>
        <p:nvGrpSpPr>
          <p:cNvPr id="73" name="Group 98"/>
          <p:cNvGrpSpPr/>
          <p:nvPr/>
        </p:nvGrpSpPr>
        <p:grpSpPr>
          <a:xfrm>
            <a:off x="3581400" y="2514600"/>
            <a:ext cx="2091216" cy="1617456"/>
            <a:chOff x="3269708" y="1949115"/>
            <a:chExt cx="2731322" cy="2112547"/>
          </a:xfrm>
        </p:grpSpPr>
        <p:pic>
          <p:nvPicPr>
            <p:cNvPr id="74" name="Picture 16"/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3801978" y="1949115"/>
              <a:ext cx="1588415" cy="1202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reflection blurRad="6350" stA="50000" endA="300" endPos="38500" dist="50800" dir="5400000" sy="-100000" algn="bl" rotWithShape="0"/>
            </a:effectLst>
          </p:spPr>
        </p:pic>
        <p:pic>
          <p:nvPicPr>
            <p:cNvPr id="75" name="Picture 8"/>
            <p:cNvPicPr>
              <a:picLocks noChangeAspect="1" noChangeArrowheads="1"/>
            </p:cNvPicPr>
            <p:nvPr/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3963151" y="2129589"/>
              <a:ext cx="1769526" cy="1212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127000" dist="38100" dir="2700000" algn="ctr">
                <a:srgbClr val="000000">
                  <a:alpha val="45000"/>
                </a:srgbClr>
              </a:outerShdw>
              <a:reflection blurRad="6350" stA="50000" endA="300" endPos="38500" dist="50800" dir="5400000" sy="-100000" algn="bl" rotWithShape="0"/>
            </a:effectLst>
            <a:scene3d>
              <a:camera prst="isometricOffAxis1Right"/>
              <a:lightRig rig="threePt" dir="t"/>
            </a:scene3d>
          </p:spPr>
        </p:pic>
        <p:pic>
          <p:nvPicPr>
            <p:cNvPr id="76" name="Picture 40"/>
            <p:cNvPicPr>
              <a:picLocks noChangeAspect="1" noChangeArrowheads="1"/>
            </p:cNvPicPr>
            <p:nvPr/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3489973" y="2174166"/>
              <a:ext cx="1479067" cy="1198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reflection blurRad="6350" stA="50000" endA="300" endPos="38500" dist="50800" dir="5400000" sy="-100000" algn="bl" rotWithShape="0"/>
            </a:effectLst>
            <a:scene3d>
              <a:camera prst="isometricOffAxis2Left"/>
              <a:lightRig rig="threePt" dir="t"/>
            </a:scene3d>
          </p:spPr>
        </p:pic>
        <p:pic>
          <p:nvPicPr>
            <p:cNvPr id="77" name="Picture 18"/>
            <p:cNvPicPr>
              <a:picLocks noChangeAspect="1" noChangeArrowheads="1"/>
            </p:cNvPicPr>
            <p:nvPr/>
          </p:nvPicPr>
          <p:blipFill>
            <a:blip r:embed="rId39" cstate="print"/>
            <a:srcRect/>
            <a:stretch>
              <a:fillRect/>
            </a:stretch>
          </p:blipFill>
          <p:spPr bwMode="auto">
            <a:xfrm>
              <a:off x="4547708" y="2442412"/>
              <a:ext cx="1453322" cy="1167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reflection blurRad="6350" stA="50000" endA="300" endPos="38500" dist="50800" dir="5400000" sy="-100000" algn="bl" rotWithShape="0"/>
            </a:effectLst>
            <a:scene3d>
              <a:camera prst="isometricOffAxis1Right"/>
              <a:lightRig rig="threePt" dir="t"/>
            </a:scene3d>
          </p:spPr>
        </p:pic>
        <p:pic>
          <p:nvPicPr>
            <p:cNvPr id="78" name="Picture 26"/>
            <p:cNvPicPr>
              <a:picLocks noChangeAspect="1" noChangeArrowheads="1"/>
            </p:cNvPicPr>
            <p:nvPr/>
          </p:nvPicPr>
          <p:blipFill>
            <a:blip r:embed="rId40" cstate="print"/>
            <a:srcRect/>
            <a:stretch>
              <a:fillRect/>
            </a:stretch>
          </p:blipFill>
          <p:spPr bwMode="auto">
            <a:xfrm>
              <a:off x="3269708" y="2547281"/>
              <a:ext cx="1542924" cy="1161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reflection blurRad="6350" stA="50000" endA="300" endPos="38500" dist="50800" dir="5400000" sy="-100000" algn="bl" rotWithShape="0"/>
            </a:effectLst>
            <a:scene3d>
              <a:camera prst="isometricOffAxis2Left"/>
              <a:lightRig rig="threePt" dir="t"/>
            </a:scene3d>
          </p:spPr>
        </p:pic>
        <p:pic>
          <p:nvPicPr>
            <p:cNvPr id="79" name="Picture 14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4386764" y="3104147"/>
              <a:ext cx="1388398" cy="957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reflection blurRad="6350" stA="50000" endA="300" endPos="38500" dist="50800" dir="5400000" sy="-100000" algn="bl" rotWithShape="0"/>
            </a:effectLst>
            <a:scene3d>
              <a:camera prst="isometricOffAxis1Right"/>
              <a:lightRig rig="threePt" dir="t"/>
            </a:scene3d>
          </p:spPr>
        </p:pic>
        <p:pic>
          <p:nvPicPr>
            <p:cNvPr id="80" name="Picture 34"/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3521244" y="3050687"/>
              <a:ext cx="1351545" cy="1005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reflection blurRad="6350" stA="50000" endA="300" endPos="38500" dist="50800" dir="5400000" sy="-100000" algn="bl" rotWithShape="0"/>
            </a:effectLst>
            <a:scene3d>
              <a:camera prst="isometricOffAxis2Left"/>
              <a:lightRig rig="threePt" dir="t"/>
            </a:scene3d>
          </p:spPr>
        </p:pic>
      </p:grpSp>
      <p:grpSp>
        <p:nvGrpSpPr>
          <p:cNvPr id="81" name="Group 99"/>
          <p:cNvGrpSpPr/>
          <p:nvPr/>
        </p:nvGrpSpPr>
        <p:grpSpPr>
          <a:xfrm>
            <a:off x="762000" y="1600200"/>
            <a:ext cx="1831247" cy="1336748"/>
            <a:chOff x="493294" y="1009314"/>
            <a:chExt cx="2391778" cy="1745916"/>
          </a:xfrm>
        </p:grpSpPr>
        <p:pic>
          <p:nvPicPr>
            <p:cNvPr id="82" name="Picture 20"/>
            <p:cNvPicPr>
              <a:picLocks noChangeAspect="1" noChangeArrowheads="1"/>
            </p:cNvPicPr>
            <p:nvPr/>
          </p:nvPicPr>
          <p:blipFill>
            <a:blip r:embed="rId43" cstate="print"/>
            <a:srcRect/>
            <a:stretch>
              <a:fillRect/>
            </a:stretch>
          </p:blipFill>
          <p:spPr bwMode="auto">
            <a:xfrm>
              <a:off x="493294" y="1009314"/>
              <a:ext cx="1546811" cy="1162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reflection blurRad="6350" stA="50000" endA="300" endPos="38500" dist="50800" dir="5400000" sy="-100000" algn="bl" rotWithShape="0"/>
            </a:effectLst>
            <a:scene3d>
              <a:camera prst="isometricOffAxis1Right"/>
              <a:lightRig rig="threePt" dir="t"/>
            </a:scene3d>
          </p:spPr>
        </p:pic>
        <p:pic>
          <p:nvPicPr>
            <p:cNvPr id="83" name="Picture 22"/>
            <p:cNvPicPr>
              <a:picLocks noChangeAspect="1" noChangeArrowheads="1"/>
            </p:cNvPicPr>
            <p:nvPr/>
          </p:nvPicPr>
          <p:blipFill>
            <a:blip r:embed="rId44" cstate="print"/>
            <a:srcRect/>
            <a:stretch>
              <a:fillRect/>
            </a:stretch>
          </p:blipFill>
          <p:spPr bwMode="auto">
            <a:xfrm>
              <a:off x="818148" y="1444356"/>
              <a:ext cx="1359319" cy="1030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reflection blurRad="6350" stA="50000" endA="300" endPos="38500" dist="50800" dir="5400000" sy="-100000" algn="bl" rotWithShape="0"/>
            </a:effectLst>
            <a:scene3d>
              <a:camera prst="isometricOffAxis1Right"/>
              <a:lightRig rig="threePt" dir="t"/>
            </a:scene3d>
          </p:spPr>
        </p:pic>
        <p:pic>
          <p:nvPicPr>
            <p:cNvPr id="84" name="Picture 24"/>
            <p:cNvPicPr>
              <a:picLocks noChangeAspect="1" noChangeArrowheads="1"/>
            </p:cNvPicPr>
            <p:nvPr/>
          </p:nvPicPr>
          <p:blipFill>
            <a:blip r:embed="rId45" cstate="print"/>
            <a:srcRect/>
            <a:stretch>
              <a:fillRect/>
            </a:stretch>
          </p:blipFill>
          <p:spPr bwMode="auto">
            <a:xfrm>
              <a:off x="1287382" y="1787129"/>
              <a:ext cx="1200400" cy="914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reflection blurRad="6350" stA="50000" endA="300" endPos="38500" dist="50800" dir="5400000" sy="-100000" algn="bl" rotWithShape="0"/>
            </a:effectLst>
            <a:scene3d>
              <a:camera prst="isometricOffAxis1Right"/>
              <a:lightRig rig="threePt" dir="t"/>
            </a:scene3d>
          </p:spPr>
        </p:pic>
        <p:pic>
          <p:nvPicPr>
            <p:cNvPr id="85" name="Picture 10"/>
            <p:cNvPicPr>
              <a:picLocks noChangeAspect="1" noChangeArrowheads="1"/>
            </p:cNvPicPr>
            <p:nvPr/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1852863" y="2019958"/>
              <a:ext cx="1032209" cy="735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reflection blurRad="6350" stA="50000" endA="300" endPos="38500" dist="50800" dir="5400000" sy="-100000" algn="bl" rotWithShape="0"/>
            </a:effectLst>
            <a:scene3d>
              <a:camera prst="isometricOffAxis1Right"/>
              <a:lightRig rig="threePt" dir="t"/>
            </a:scene3d>
          </p:spPr>
        </p:pic>
      </p:grpSp>
      <p:sp>
        <p:nvSpPr>
          <p:cNvPr id="10" name="TextBox 9"/>
          <p:cNvSpPr txBox="1"/>
          <p:nvPr/>
        </p:nvSpPr>
        <p:spPr>
          <a:xfrm>
            <a:off x="381000" y="2307342"/>
            <a:ext cx="2362200" cy="81560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txBody>
          <a:bodyPr wrap="square" tIns="91440" rtlCol="0">
            <a:spAutoFit/>
          </a:bodyPr>
          <a:lstStyle/>
          <a:p>
            <a:pPr algn="ctr"/>
            <a:r>
              <a:rPr lang="en-US" sz="4400" b="1" spc="-150" dirty="0" smtClean="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165100" dir="5400000" algn="ctr" rotWithShape="0">
                    <a:srgbClr val="000000">
                      <a:alpha val="55000"/>
                    </a:srgbClr>
                  </a:outerShdw>
                </a:effectLst>
                <a:latin typeface="Century Gothic" pitchFamily="34" charset="0"/>
              </a:rPr>
              <a:t>SCADA</a:t>
            </a:r>
            <a:endParaRPr lang="en-US" sz="4400" b="1" spc="-150" dirty="0">
              <a:ln w="11430" cmpd="sng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blurRad="165100" dir="5400000" algn="ctr" rotWithShape="0">
                  <a:srgbClr val="000000">
                    <a:alpha val="5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2895600"/>
            <a:ext cx="3124200" cy="63094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txBody>
          <a:bodyPr wrap="square" tIns="91440" rtlCol="0">
            <a:spAutoFit/>
          </a:bodyPr>
          <a:lstStyle/>
          <a:p>
            <a:pPr algn="ctr"/>
            <a:r>
              <a:rPr lang="en-US" sz="3200" b="1" dirty="0" smtClean="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165100" algn="ctr" rotWithShape="0">
                    <a:srgbClr val="000000">
                      <a:alpha val="55000"/>
                    </a:srgbClr>
                  </a:outerShdw>
                </a:effectLst>
                <a:latin typeface="Century Gothic" pitchFamily="34" charset="0"/>
              </a:rPr>
              <a:t>OEE / MES</a:t>
            </a:r>
            <a:endParaRPr lang="en-US" sz="3200" b="1" dirty="0">
              <a:ln w="11430" cmpd="sng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blurRad="165100" algn="ctr" rotWithShape="0">
                  <a:srgbClr val="000000">
                    <a:alpha val="5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3810000"/>
            <a:ext cx="1960578" cy="81560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txBody>
          <a:bodyPr wrap="square" tIns="91440" rtlCol="0">
            <a:spAutoFit/>
          </a:bodyPr>
          <a:lstStyle/>
          <a:p>
            <a:pPr algn="ctr"/>
            <a:r>
              <a:rPr lang="en-US" sz="4400" b="1" spc="-150" dirty="0" smtClean="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165100" algn="ctr" rotWithShape="0">
                    <a:srgbClr val="000000">
                      <a:alpha val="55000"/>
                    </a:srgbClr>
                  </a:outerShdw>
                </a:effectLst>
                <a:latin typeface="Century Gothic" pitchFamily="34" charset="0"/>
              </a:rPr>
              <a:t>HMI</a:t>
            </a:r>
            <a:endParaRPr lang="en-US" sz="4400" b="1" spc="-150" dirty="0">
              <a:ln w="11430" cmpd="sng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blurRad="165100" algn="ctr" rotWithShape="0">
                  <a:srgbClr val="000000">
                    <a:alpha val="5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0" y="5105400"/>
            <a:ext cx="1960578" cy="81560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txBody>
          <a:bodyPr wrap="square" tIns="91440" rtlCol="0">
            <a:spAutoFit/>
          </a:bodyPr>
          <a:lstStyle/>
          <a:p>
            <a:pPr algn="ctr"/>
            <a:r>
              <a:rPr lang="en-US" sz="4400" b="1" spc="-150" dirty="0" smtClean="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165100" dir="5400000" algn="ctr" rotWithShape="0">
                    <a:srgbClr val="000000">
                      <a:alpha val="55000"/>
                    </a:srgbClr>
                  </a:outerShdw>
                </a:effectLst>
                <a:latin typeface="Century Gothic" pitchFamily="34" charset="0"/>
              </a:rPr>
              <a:t>Mobile</a:t>
            </a:r>
            <a:endParaRPr lang="en-US" sz="4400" b="1" spc="-150" dirty="0">
              <a:ln w="11430" cmpd="sng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blurRad="165100" dir="5400000" algn="ctr" rotWithShape="0">
                  <a:srgbClr val="000000">
                    <a:alpha val="55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52400" y="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Работа с Базами Данных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(patented)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9" name="Picture 68" descr="npc_famil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5152861"/>
            <a:ext cx="1295400" cy="7941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0" name="Picture 69" descr="PDA-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400800" y="3109830"/>
            <a:ext cx="914400" cy="914400"/>
          </a:xfrm>
          <a:prstGeom prst="rect">
            <a:avLst/>
          </a:prstGeom>
        </p:spPr>
      </p:pic>
      <p:pic>
        <p:nvPicPr>
          <p:cNvPr id="44" name="Picture 43" descr="database_ic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0258" y="3047998"/>
            <a:ext cx="1066800" cy="1066800"/>
          </a:xfrm>
          <a:prstGeom prst="rect">
            <a:avLst/>
          </a:prstGeom>
        </p:spPr>
      </p:pic>
      <p:pic>
        <p:nvPicPr>
          <p:cNvPr id="45" name="Picture 44" descr="panel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1600" y="3095461"/>
            <a:ext cx="1219200" cy="103806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1" name="Picture 70" descr="Computer-ic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70260" y="914400"/>
            <a:ext cx="1066797" cy="1066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4" name="Left-Right Arrow 73"/>
          <p:cNvSpPr/>
          <p:nvPr/>
        </p:nvSpPr>
        <p:spPr>
          <a:xfrm>
            <a:off x="4953000" y="3324061"/>
            <a:ext cx="1447800" cy="533400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Left-Right Arrow 74"/>
          <p:cNvSpPr/>
          <p:nvPr/>
        </p:nvSpPr>
        <p:spPr>
          <a:xfrm>
            <a:off x="2667000" y="3324061"/>
            <a:ext cx="1447800" cy="533400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Left-Right Arrow 75"/>
          <p:cNvSpPr/>
          <p:nvPr/>
        </p:nvSpPr>
        <p:spPr>
          <a:xfrm rot="5400000">
            <a:off x="4038600" y="2257261"/>
            <a:ext cx="838200" cy="533400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Left-Right Arrow 76"/>
          <p:cNvSpPr/>
          <p:nvPr/>
        </p:nvSpPr>
        <p:spPr>
          <a:xfrm rot="5400000">
            <a:off x="4038600" y="4390861"/>
            <a:ext cx="838200" cy="533400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457200" y="1066800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E39"/>
                </a:solidFill>
              </a:rPr>
              <a:t>Простой</a:t>
            </a:r>
            <a:r>
              <a:rPr lang="en-US" sz="1600" dirty="0" smtClean="0"/>
              <a:t> </a:t>
            </a:r>
            <a:r>
              <a:rPr lang="ru-RU" sz="1600" dirty="0" smtClean="0"/>
              <a:t>интерфейс к любой </a:t>
            </a:r>
            <a:r>
              <a:rPr lang="en-US" sz="1600" dirty="0" smtClean="0"/>
              <a:t>SQL </a:t>
            </a:r>
            <a:r>
              <a:rPr lang="ru-RU" sz="1600" dirty="0" smtClean="0"/>
              <a:t>базе данных</a:t>
            </a:r>
            <a:r>
              <a:rPr lang="en-US" sz="1600" dirty="0" smtClean="0"/>
              <a:t>: SQL Server, Oracle, MySQL, Sybase, OSI PI, MS Access, Excel, </a:t>
            </a:r>
            <a:r>
              <a:rPr lang="ru-RU" sz="1600" dirty="0" smtClean="0"/>
              <a:t>и </a:t>
            </a:r>
            <a:r>
              <a:rPr lang="ru-RU" sz="1600" dirty="0" err="1" smtClean="0"/>
              <a:t>др</a:t>
            </a:r>
            <a:r>
              <a:rPr lang="en-US" sz="1600" dirty="0" smtClean="0"/>
              <a:t>…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562600" y="10668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Работа через </a:t>
            </a:r>
            <a:r>
              <a:rPr lang="ru-RU" sz="1600" b="1" dirty="0" smtClean="0">
                <a:solidFill>
                  <a:srgbClr val="007434"/>
                </a:solidFill>
              </a:rPr>
              <a:t>стандартные интерфейсы</a:t>
            </a:r>
            <a:r>
              <a:rPr lang="en-US" sz="1600" dirty="0" smtClean="0"/>
              <a:t>: ADO.NET, ADO, OLE-DB, and ODBC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09600" y="53340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E39"/>
                </a:solidFill>
              </a:rPr>
              <a:t>Резервирование</a:t>
            </a:r>
            <a:r>
              <a:rPr lang="en-US" sz="1600" dirty="0" smtClean="0"/>
              <a:t> </a:t>
            </a:r>
            <a:r>
              <a:rPr lang="ru-RU" sz="1600" dirty="0" smtClean="0"/>
              <a:t>и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b="1" dirty="0" smtClean="0">
                <a:solidFill>
                  <a:srgbClr val="007E39"/>
                </a:solidFill>
              </a:rPr>
              <a:t>Store-and-forward</a:t>
            </a:r>
            <a:r>
              <a:rPr lang="en-US" sz="1600" dirty="0" smtClean="0"/>
              <a:t> </a:t>
            </a:r>
            <a:r>
              <a:rPr lang="ru-RU" sz="1600" dirty="0" smtClean="0"/>
              <a:t>-«фирменные» </a:t>
            </a:r>
            <a:r>
              <a:rPr lang="ru-RU" sz="1600" dirty="0" err="1" smtClean="0"/>
              <a:t>врзможности</a:t>
            </a:r>
            <a:endParaRPr lang="en-US" sz="1600" dirty="0" smtClean="0"/>
          </a:p>
        </p:txBody>
      </p:sp>
      <p:sp>
        <p:nvSpPr>
          <p:cNvPr id="82" name="TextBox 81"/>
          <p:cNvSpPr txBox="1"/>
          <p:nvPr/>
        </p:nvSpPr>
        <p:spPr>
          <a:xfrm>
            <a:off x="5715000" y="52578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434"/>
                </a:solidFill>
              </a:rPr>
              <a:t>Alarm</a:t>
            </a:r>
            <a:r>
              <a:rPr lang="en-US" sz="1600" dirty="0" smtClean="0"/>
              <a:t> history, </a:t>
            </a:r>
            <a:r>
              <a:rPr lang="en-US" sz="1600" b="1" dirty="0" smtClean="0">
                <a:solidFill>
                  <a:srgbClr val="007434"/>
                </a:solidFill>
              </a:rPr>
              <a:t>Event</a:t>
            </a:r>
            <a:r>
              <a:rPr lang="en-US" sz="1600" dirty="0" smtClean="0"/>
              <a:t> history, </a:t>
            </a:r>
            <a:r>
              <a:rPr lang="en-US" sz="1600" b="1" dirty="0" smtClean="0">
                <a:solidFill>
                  <a:srgbClr val="007434"/>
                </a:solidFill>
              </a:rPr>
              <a:t>Trend</a:t>
            </a:r>
            <a:r>
              <a:rPr lang="en-US" sz="1600" dirty="0" smtClean="0"/>
              <a:t> history, </a:t>
            </a:r>
            <a:r>
              <a:rPr lang="en-US" sz="1600" b="1" dirty="0" smtClean="0">
                <a:solidFill>
                  <a:srgbClr val="007434"/>
                </a:solidFill>
              </a:rPr>
              <a:t>Process</a:t>
            </a:r>
            <a:r>
              <a:rPr lang="en-US" sz="1600" dirty="0" smtClean="0"/>
              <a:t> data,</a:t>
            </a:r>
          </a:p>
          <a:p>
            <a:pPr algn="ctr"/>
            <a:r>
              <a:rPr lang="en-US" sz="1600" b="1" dirty="0" smtClean="0">
                <a:solidFill>
                  <a:srgbClr val="007434"/>
                </a:solidFill>
              </a:rPr>
              <a:t>OEE</a:t>
            </a:r>
            <a:r>
              <a:rPr lang="en-US" sz="1600" dirty="0" smtClean="0"/>
              <a:t> dashboards, </a:t>
            </a:r>
            <a:r>
              <a:rPr lang="ru-RU" sz="1600" dirty="0" smtClean="0"/>
              <a:t>…</a:t>
            </a:r>
            <a:endParaRPr lang="en-US" sz="1600" dirty="0" smtClean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2133600"/>
            <a:ext cx="1262144" cy="78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200" y="4419600"/>
            <a:ext cx="1295400" cy="25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2286000"/>
            <a:ext cx="11049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29200" y="4343400"/>
            <a:ext cx="139377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258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7676" y="747344"/>
            <a:ext cx="2366785" cy="177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  <a:softEdge rad="12700"/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87" y="752045"/>
            <a:ext cx="2349220" cy="177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  <a:softEdge rad="12700"/>
          </a:effec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5480" y="4321274"/>
            <a:ext cx="2401154" cy="1755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  <a:softEdge rad="12700"/>
          </a:effec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3802" y="708138"/>
            <a:ext cx="2372850" cy="17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  <a:softEdge rad="12700"/>
          </a:effec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90780" y="5338915"/>
            <a:ext cx="1106715" cy="64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5486" y="4635909"/>
            <a:ext cx="1304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850" y="5244794"/>
            <a:ext cx="934679" cy="54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4641" y="4716259"/>
            <a:ext cx="12573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52400" y="2895600"/>
            <a:ext cx="9296400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900" dirty="0" smtClean="0">
                <a:solidFill>
                  <a:srgbClr val="007434"/>
                </a:solidFill>
                <a:latin typeface="+mj-lt"/>
                <a:ea typeface="Times New Roman" pitchFamily="18" charset="0"/>
                <a:cs typeface="Arial" pitchFamily="34" charset="0"/>
              </a:rPr>
              <a:t>“</a:t>
            </a:r>
            <a:r>
              <a:rPr kumimoji="0" lang="en-US" sz="1900" b="0" i="0" u="none" strike="noStrike" cap="none" normalizeH="0" baseline="0" dirty="0" smtClean="0">
                <a:ln>
                  <a:noFill/>
                </a:ln>
                <a:solidFill>
                  <a:srgbClr val="007434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HMI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rgbClr val="007434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программы</a:t>
            </a:r>
            <a:r>
              <a:rPr kumimoji="0" lang="ru-RU" sz="1900" b="0" i="0" u="none" strike="noStrike" cap="none" normalizeH="0" dirty="0" smtClean="0">
                <a:ln>
                  <a:noFill/>
                </a:ln>
                <a:solidFill>
                  <a:srgbClr val="007434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все чащ</a:t>
            </a:r>
            <a:r>
              <a:rPr lang="ru-RU" sz="1900" dirty="0" smtClean="0">
                <a:solidFill>
                  <a:srgbClr val="007434"/>
                </a:solidFill>
                <a:latin typeface="+mj-lt"/>
                <a:ea typeface="Times New Roman" pitchFamily="18" charset="0"/>
                <a:cs typeface="Arial" pitchFamily="34" charset="0"/>
              </a:rPr>
              <a:t>е</a:t>
            </a:r>
            <a:r>
              <a:rPr kumimoji="0" lang="ru-RU" sz="1900" b="0" i="0" u="none" strike="noStrike" cap="none" normalizeH="0" dirty="0" smtClean="0">
                <a:ln>
                  <a:noFill/>
                </a:ln>
                <a:solidFill>
                  <a:srgbClr val="007434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используются в качестве цифровых информационных </a:t>
            </a:r>
            <a:r>
              <a:rPr lang="ru-RU" sz="1900" dirty="0" smtClean="0">
                <a:solidFill>
                  <a:srgbClr val="007434"/>
                </a:solidFill>
                <a:latin typeface="+mj-lt"/>
                <a:ea typeface="Times New Roman" pitchFamily="18" charset="0"/>
                <a:cs typeface="Arial" pitchFamily="34" charset="0"/>
              </a:rPr>
              <a:t>панелей для отображения ключевых показателей эффективности (</a:t>
            </a:r>
            <a:r>
              <a:rPr kumimoji="0" lang="en-US" sz="1900" b="0" i="0" u="none" strike="noStrike" cap="none" normalizeH="0" baseline="0" dirty="0" smtClean="0">
                <a:ln>
                  <a:noFill/>
                </a:ln>
                <a:solidFill>
                  <a:srgbClr val="007434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KPI) </a:t>
            </a:r>
            <a:r>
              <a:rPr lang="ru-RU" sz="1900" dirty="0" smtClean="0">
                <a:solidFill>
                  <a:srgbClr val="007434"/>
                </a:solidFill>
                <a:latin typeface="+mj-lt"/>
                <a:ea typeface="Times New Roman" pitchFamily="18" charset="0"/>
                <a:cs typeface="Arial" pitchFamily="34" charset="0"/>
              </a:rPr>
              <a:t>таких</a:t>
            </a:r>
            <a:r>
              <a:rPr lang="en-US" sz="1900" dirty="0" smtClean="0">
                <a:solidFill>
                  <a:srgbClr val="007434"/>
                </a:solidFill>
                <a:latin typeface="+mj-lt"/>
                <a:ea typeface="Times New Roman" pitchFamily="18" charset="0"/>
                <a:cs typeface="Arial" pitchFamily="34" charset="0"/>
              </a:rPr>
              <a:t>,</a:t>
            </a:r>
            <a:r>
              <a:rPr lang="ru-RU" sz="1900" dirty="0" smtClean="0">
                <a:solidFill>
                  <a:srgbClr val="007434"/>
                </a:solidFill>
                <a:latin typeface="+mj-lt"/>
                <a:ea typeface="Times New Roman" pitchFamily="18" charset="0"/>
                <a:cs typeface="Arial" pitchFamily="34" charset="0"/>
              </a:rPr>
              <a:t> как   общая эффективность оборудования (</a:t>
            </a:r>
            <a:r>
              <a:rPr kumimoji="0" lang="en-US" sz="1900" b="0" i="0" u="none" strike="noStrike" cap="none" normalizeH="0" baseline="0" dirty="0" smtClean="0">
                <a:ln>
                  <a:noFill/>
                </a:ln>
                <a:solidFill>
                  <a:srgbClr val="007434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OEE)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rgbClr val="007434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для всего предприятия и для генерации отчетов по фактическим показателям в сравнении с плановыми.</a:t>
            </a:r>
            <a:r>
              <a:rPr lang="en-US" sz="1900" dirty="0" smtClean="0">
                <a:solidFill>
                  <a:srgbClr val="007434"/>
                </a:solidFill>
                <a:latin typeface="+mj-lt"/>
                <a:ea typeface="Times New Roman" pitchFamily="18" charset="0"/>
                <a:cs typeface="Arial" pitchFamily="34" charset="0"/>
              </a:rPr>
              <a:t>”</a:t>
            </a:r>
            <a:endParaRPr kumimoji="0" lang="en-US" sz="1900" b="0" i="0" u="none" strike="noStrike" cap="none" normalizeH="0" baseline="0" dirty="0" smtClean="0">
              <a:ln>
                <a:noFill/>
              </a:ln>
              <a:solidFill>
                <a:srgbClr val="007434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900" dirty="0" smtClean="0">
                <a:latin typeface="+mj-lt"/>
                <a:cs typeface="Arial" pitchFamily="34" charset="0"/>
              </a:rPr>
              <a:t>							ARC Advisory Group</a:t>
            </a:r>
            <a:endParaRPr kumimoji="0" lang="en-US" sz="19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Интеграция в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ERP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8" name="Picture 17" descr="Production graphic2 HiRe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1000" y="4319488"/>
            <a:ext cx="2548949" cy="174908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5754" y="2448231"/>
            <a:ext cx="3305077" cy="238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  <a:softEdge rad="63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8FF"/>
              </a:clrFrom>
              <a:clrTo>
                <a:srgbClr val="FEF8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9923" y="846496"/>
            <a:ext cx="2681869" cy="225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graphicFrame>
        <p:nvGraphicFramePr>
          <p:cNvPr id="7" name="Object 5"/>
          <p:cNvGraphicFramePr>
            <a:graphicFrameLocks/>
          </p:cNvGraphicFramePr>
          <p:nvPr/>
        </p:nvGraphicFramePr>
        <p:xfrm>
          <a:off x="3524864" y="1256071"/>
          <a:ext cx="1828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HiJaak" r:id="rId5" imgW="2387600" imgH="1357313" progId="">
                  <p:embed/>
                </p:oleObj>
              </mc:Choice>
              <mc:Fallback>
                <p:oleObj name="HiJaak" r:id="rId5" imgW="2387600" imgH="1357313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864" y="1256071"/>
                        <a:ext cx="1828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25910" y="4001729"/>
            <a:ext cx="2831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434"/>
                </a:solidFill>
                <a:latin typeface="+mj-lt"/>
              </a:rPr>
              <a:t>1997</a:t>
            </a:r>
          </a:p>
          <a:p>
            <a:pPr algn="ctr"/>
            <a:r>
              <a:rPr lang="en-US" sz="2000" dirty="0" smtClean="0">
                <a:solidFill>
                  <a:srgbClr val="007434"/>
                </a:solidFill>
                <a:latin typeface="+mj-lt"/>
              </a:rPr>
              <a:t>Windows CE v1.0</a:t>
            </a:r>
          </a:p>
          <a:p>
            <a:pPr algn="ctr"/>
            <a:r>
              <a:rPr lang="en-US" sz="2000" dirty="0" smtClean="0">
                <a:solidFill>
                  <a:srgbClr val="007434"/>
                </a:solidFill>
                <a:latin typeface="+mj-lt"/>
              </a:rPr>
              <a:t>Windows 95</a:t>
            </a:r>
          </a:p>
          <a:p>
            <a:pPr algn="ctr"/>
            <a:r>
              <a:rPr lang="en-US" sz="2000" dirty="0" smtClean="0">
                <a:solidFill>
                  <a:srgbClr val="007434"/>
                </a:solidFill>
                <a:latin typeface="+mj-lt"/>
              </a:rPr>
              <a:t>CEView v1.0</a:t>
            </a:r>
            <a:endParaRPr lang="en-US" sz="2000" dirty="0">
              <a:solidFill>
                <a:srgbClr val="007434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3948" y="1150374"/>
            <a:ext cx="2831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434"/>
                </a:solidFill>
                <a:latin typeface="+mj-lt"/>
              </a:rPr>
              <a:t>201</a:t>
            </a:r>
            <a:r>
              <a:rPr lang="ru-RU" sz="2000" b="1" dirty="0" smtClean="0">
                <a:solidFill>
                  <a:srgbClr val="007434"/>
                </a:solidFill>
                <a:latin typeface="+mj-lt"/>
              </a:rPr>
              <a:t>2</a:t>
            </a:r>
            <a:endParaRPr lang="en-US" sz="2000" b="1" dirty="0" smtClean="0">
              <a:solidFill>
                <a:srgbClr val="007434"/>
              </a:solidFill>
              <a:latin typeface="+mj-lt"/>
            </a:endParaRPr>
          </a:p>
          <a:p>
            <a:pPr algn="ctr"/>
            <a:r>
              <a:rPr lang="en-US" sz="2000" dirty="0">
                <a:solidFill>
                  <a:srgbClr val="007434"/>
                </a:solidFill>
              </a:rPr>
              <a:t>Windows Compact 7</a:t>
            </a:r>
          </a:p>
          <a:p>
            <a:pPr algn="ctr"/>
            <a:r>
              <a:rPr lang="en-US" sz="2000" dirty="0">
                <a:solidFill>
                  <a:srgbClr val="007434"/>
                </a:solidFill>
              </a:rPr>
              <a:t>Windows 7</a:t>
            </a:r>
          </a:p>
          <a:p>
            <a:pPr algn="ctr"/>
            <a:r>
              <a:rPr lang="en-US" sz="2000" dirty="0" err="1">
                <a:solidFill>
                  <a:srgbClr val="007434"/>
                </a:solidFill>
              </a:rPr>
              <a:t>CEView</a:t>
            </a:r>
            <a:r>
              <a:rPr lang="en-US" sz="2000" dirty="0">
                <a:solidFill>
                  <a:srgbClr val="007434"/>
                </a:solidFill>
              </a:rPr>
              <a:t> v7.1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Защита инвестиций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– 100%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Совместимость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Основные преимущества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3319017254"/>
              </p:ext>
            </p:extLst>
          </p:nvPr>
        </p:nvGraphicFramePr>
        <p:xfrm>
          <a:off x="304800" y="1014663"/>
          <a:ext cx="8566484" cy="4776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141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2895600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Содержание</a:t>
            </a:r>
            <a:endParaRPr lang="en-US" sz="6000" b="1" spc="-15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9900">
                      <a:shade val="30000"/>
                      <a:satMod val="115000"/>
                    </a:srgbClr>
                  </a:gs>
                  <a:gs pos="50000">
                    <a:srgbClr val="009900">
                      <a:shade val="67500"/>
                      <a:satMod val="115000"/>
                    </a:srgbClr>
                  </a:gs>
                  <a:gs pos="100000">
                    <a:srgbClr val="00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50800" dir="5400000" algn="ctr" rotWithShape="0">
                  <a:schemeClr val="bg1">
                    <a:lumMod val="85000"/>
                  </a:scheme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2514600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Новые возможности</a:t>
            </a:r>
            <a:r>
              <a:rPr lang="en-US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 v7.</a:t>
            </a:r>
            <a:r>
              <a:rPr lang="ru-RU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1</a:t>
            </a:r>
            <a:endParaRPr lang="en-US" sz="6000" b="1" spc="-15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9900">
                      <a:shade val="30000"/>
                      <a:satMod val="115000"/>
                    </a:srgbClr>
                  </a:gs>
                  <a:gs pos="50000">
                    <a:srgbClr val="009900">
                      <a:shade val="67500"/>
                      <a:satMod val="115000"/>
                    </a:srgbClr>
                  </a:gs>
                  <a:gs pos="100000">
                    <a:srgbClr val="00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50800" dir="5400000" algn="ctr" rotWithShape="0">
                  <a:schemeClr val="bg1">
                    <a:lumMod val="85000"/>
                  </a:scheme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IWS v7.0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Новые возможности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219200"/>
            <a:ext cx="4953000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ru-RU" sz="2800" dirty="0" smtClean="0">
                <a:solidFill>
                  <a:srgbClr val="007434"/>
                </a:solidFill>
              </a:rPr>
              <a:t> Обновленный пользовательский интерфейс</a:t>
            </a:r>
            <a:endParaRPr lang="en-US" sz="2800" dirty="0" smtClean="0">
              <a:solidFill>
                <a:srgbClr val="007434"/>
              </a:solidFill>
            </a:endParaRPr>
          </a:p>
          <a:p>
            <a:pPr>
              <a:buBlip>
                <a:blip r:embed="rId3"/>
              </a:buBlip>
            </a:pPr>
            <a:r>
              <a:rPr lang="ru-RU" sz="2800" dirty="0" smtClean="0">
                <a:solidFill>
                  <a:srgbClr val="007434"/>
                </a:solidFill>
              </a:rPr>
              <a:t> Улучшенная</a:t>
            </a:r>
            <a:r>
              <a:rPr lang="en-US" sz="2800" dirty="0" smtClean="0">
                <a:solidFill>
                  <a:srgbClr val="007434"/>
                </a:solidFill>
              </a:rPr>
              <a:t> </a:t>
            </a:r>
            <a:r>
              <a:rPr lang="ru-RU" sz="2800" dirty="0" smtClean="0">
                <a:solidFill>
                  <a:srgbClr val="007434"/>
                </a:solidFill>
              </a:rPr>
              <a:t>графика</a:t>
            </a:r>
          </a:p>
          <a:p>
            <a:r>
              <a:rPr lang="en-US" sz="2800" dirty="0" smtClean="0">
                <a:solidFill>
                  <a:srgbClr val="007434"/>
                </a:solidFill>
              </a:rPr>
              <a:t>(Buttons, Icons, color pallet)</a:t>
            </a:r>
          </a:p>
          <a:p>
            <a:pPr>
              <a:buBlip>
                <a:blip r:embed="rId3"/>
              </a:buBlip>
            </a:pPr>
            <a:r>
              <a:rPr lang="ru-RU" sz="2800" dirty="0" smtClean="0">
                <a:solidFill>
                  <a:srgbClr val="007434"/>
                </a:solidFill>
              </a:rPr>
              <a:t> Защита интеллектуально собственности</a:t>
            </a:r>
            <a:endParaRPr lang="en-US" sz="2800" dirty="0" smtClean="0">
              <a:solidFill>
                <a:srgbClr val="007434"/>
              </a:solidFill>
            </a:endParaRPr>
          </a:p>
          <a:p>
            <a:pPr>
              <a:buBlip>
                <a:blip r:embed="rId3"/>
              </a:buBlip>
            </a:pPr>
            <a:r>
              <a:rPr lang="ru-RU" sz="2800" dirty="0" smtClean="0">
                <a:solidFill>
                  <a:srgbClr val="007434"/>
                </a:solidFill>
              </a:rPr>
              <a:t> Улучшенная безопасность</a:t>
            </a:r>
            <a:endParaRPr lang="en-US" sz="2800" dirty="0" smtClean="0">
              <a:solidFill>
                <a:srgbClr val="007434"/>
              </a:solidFill>
            </a:endParaRPr>
          </a:p>
          <a:p>
            <a:pPr>
              <a:buBlip>
                <a:blip r:embed="rId3"/>
              </a:buBlip>
            </a:pPr>
            <a:r>
              <a:rPr lang="ru-RU" sz="2800" dirty="0" smtClean="0">
                <a:solidFill>
                  <a:srgbClr val="007434"/>
                </a:solidFill>
              </a:rPr>
              <a:t> Драйверы оборудования</a:t>
            </a:r>
            <a:endParaRPr lang="en-US" sz="2800" dirty="0" smtClean="0">
              <a:solidFill>
                <a:srgbClr val="007434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1219200"/>
            <a:ext cx="3962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ru-RU" sz="2800" dirty="0" smtClean="0">
                <a:solidFill>
                  <a:srgbClr val="007434"/>
                </a:solidFill>
              </a:rPr>
              <a:t> </a:t>
            </a:r>
            <a:r>
              <a:rPr lang="en-US" sz="2800" dirty="0" smtClean="0">
                <a:solidFill>
                  <a:srgbClr val="007434"/>
                </a:solidFill>
              </a:rPr>
              <a:t>OPC</a:t>
            </a:r>
          </a:p>
          <a:p>
            <a:pPr>
              <a:buBlip>
                <a:blip r:embed="rId3"/>
              </a:buBlip>
            </a:pPr>
            <a:r>
              <a:rPr lang="ru-RU" sz="2800" dirty="0" smtClean="0">
                <a:solidFill>
                  <a:srgbClr val="007434"/>
                </a:solidFill>
              </a:rPr>
              <a:t> Улучшенный </a:t>
            </a:r>
            <a:r>
              <a:rPr lang="en-US" sz="2800" dirty="0" smtClean="0">
                <a:solidFill>
                  <a:srgbClr val="007434"/>
                </a:solidFill>
              </a:rPr>
              <a:t>Trend</a:t>
            </a:r>
          </a:p>
          <a:p>
            <a:pPr>
              <a:buBlip>
                <a:blip r:embed="rId3"/>
              </a:buBlip>
            </a:pPr>
            <a:r>
              <a:rPr lang="ru-RU" sz="2800" dirty="0" smtClean="0">
                <a:solidFill>
                  <a:srgbClr val="007434"/>
                </a:solidFill>
              </a:rPr>
              <a:t> Мультиязыковая поддержка</a:t>
            </a:r>
            <a:endParaRPr lang="en-US" sz="2800" dirty="0" smtClean="0">
              <a:solidFill>
                <a:srgbClr val="007434"/>
              </a:solidFill>
            </a:endParaRPr>
          </a:p>
          <a:p>
            <a:pPr>
              <a:buBlip>
                <a:blip r:embed="rId3"/>
              </a:buBlip>
            </a:pPr>
            <a:r>
              <a:rPr lang="ru-RU" sz="2800" dirty="0" smtClean="0">
                <a:solidFill>
                  <a:srgbClr val="007434"/>
                </a:solidFill>
              </a:rPr>
              <a:t> Инструменты конфигурирования</a:t>
            </a:r>
            <a:endParaRPr lang="en-US" sz="2800" dirty="0" smtClean="0">
              <a:solidFill>
                <a:srgbClr val="007434"/>
              </a:solidFill>
            </a:endParaRPr>
          </a:p>
          <a:p>
            <a:pPr>
              <a:buBlip>
                <a:blip r:embed="rId3"/>
              </a:buBlip>
            </a:pPr>
            <a:r>
              <a:rPr lang="ru-RU" sz="2800" dirty="0" smtClean="0">
                <a:solidFill>
                  <a:srgbClr val="007434"/>
                </a:solidFill>
              </a:rPr>
              <a:t> Новые функции</a:t>
            </a:r>
            <a:endParaRPr lang="en-US" sz="2800" dirty="0" smtClean="0">
              <a:solidFill>
                <a:srgbClr val="0074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Fabio.Terezinho\AppData\Local\Microsoft\Windows\Temporary Internet Files\Content.IE5\4NAUYSE1\MCj044153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133600"/>
            <a:ext cx="1545464" cy="1524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Совместная разработка и </a:t>
            </a:r>
            <a:r>
              <a:rPr lang="en-US" sz="32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ALM</a:t>
            </a:r>
            <a:endParaRPr lang="en-US" sz="32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685800"/>
            <a:ext cx="9144000" cy="10667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0" lvl="1" algn="ctr"/>
            <a:r>
              <a:rPr lang="ru-RU" b="1" dirty="0" smtClean="0">
                <a:solidFill>
                  <a:srgbClr val="007434"/>
                </a:solidFill>
                <a:latin typeface="Century Gothic" pitchFamily="34" charset="0"/>
              </a:rPr>
              <a:t>Возможность сравнения любых конфигурационных файлов, слияния изменений от множества разработчиков и поддержка контроля версий</a:t>
            </a:r>
            <a:r>
              <a:rPr lang="en-US" b="1" dirty="0" smtClean="0">
                <a:solidFill>
                  <a:srgbClr val="007434"/>
                </a:solidFill>
                <a:latin typeface="Century Gothic" pitchFamily="34" charset="0"/>
              </a:rPr>
              <a:t>. </a:t>
            </a:r>
            <a:r>
              <a:rPr lang="ru-RU" b="1" dirty="0" smtClean="0">
                <a:solidFill>
                  <a:srgbClr val="007434"/>
                </a:solidFill>
                <a:latin typeface="Century Gothic" pitchFamily="34" charset="0"/>
              </a:rPr>
              <a:t>Также – взаимодействие через</a:t>
            </a:r>
            <a:r>
              <a:rPr lang="en-US" b="1" dirty="0" smtClean="0">
                <a:solidFill>
                  <a:srgbClr val="007434"/>
                </a:solidFill>
                <a:latin typeface="Century Gothic" pitchFamily="34" charset="0"/>
              </a:rPr>
              <a:t> Team Foundation Server, </a:t>
            </a:r>
            <a:r>
              <a:rPr lang="ru-RU" b="1" dirty="0" smtClean="0">
                <a:solidFill>
                  <a:srgbClr val="007434"/>
                </a:solidFill>
                <a:latin typeface="Century Gothic" pitchFamily="34" charset="0"/>
              </a:rPr>
              <a:t>контроль совместной разработки проекта (</a:t>
            </a:r>
            <a:r>
              <a:rPr lang="en-US" b="1" u="sng" dirty="0" smtClean="0">
                <a:solidFill>
                  <a:srgbClr val="007434"/>
                </a:solidFill>
                <a:latin typeface="Century Gothic" pitchFamily="34" charset="0"/>
              </a:rPr>
              <a:t>Application Lifecycle Management (ALM)</a:t>
            </a:r>
            <a:r>
              <a:rPr lang="en-US" b="1" dirty="0" smtClean="0">
                <a:solidFill>
                  <a:srgbClr val="007434"/>
                </a:solidFill>
                <a:latin typeface="Century Gothic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762000" y="2590800"/>
            <a:ext cx="999745" cy="999745"/>
            <a:chOff x="1676400" y="3352800"/>
            <a:chExt cx="999745" cy="999745"/>
          </a:xfrm>
        </p:grpSpPr>
        <p:pic>
          <p:nvPicPr>
            <p:cNvPr id="12" name="Picture 11" descr="server-icon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6400" y="3352800"/>
              <a:ext cx="990600" cy="99060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3" name="Picture 12" descr="database_icon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3600" y="3810000"/>
              <a:ext cx="542545" cy="542545"/>
            </a:xfrm>
            <a:prstGeom prst="rect">
              <a:avLst/>
            </a:prstGeom>
          </p:spPr>
        </p:pic>
      </p:grpSp>
      <p:pic>
        <p:nvPicPr>
          <p:cNvPr id="235521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1905000"/>
            <a:ext cx="207277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C:\Users\Fabio.Terezinho\AppData\Local\Microsoft\Windows\Temporary Internet Files\Content.IE5\4NAUYSE1\MCj044153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648200"/>
            <a:ext cx="1545464" cy="15240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5029200" y="1676400"/>
            <a:ext cx="38862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Blip>
                <a:blip r:embed="rId7"/>
              </a:buBlip>
            </a:pPr>
            <a:r>
              <a:rPr lang="ru-RU" sz="1600" b="1" dirty="0" smtClean="0">
                <a:solidFill>
                  <a:srgbClr val="007434"/>
                </a:solidFill>
                <a:latin typeface="Century Gothic" pitchFamily="34" charset="0"/>
              </a:rPr>
              <a:t>Интеграция с</a:t>
            </a:r>
            <a:r>
              <a:rPr lang="en-US" sz="1600" b="1" dirty="0" smtClean="0">
                <a:solidFill>
                  <a:srgbClr val="007434"/>
                </a:solidFill>
                <a:latin typeface="Century Gothic" pitchFamily="34" charset="0"/>
              </a:rPr>
              <a:t> Microsoft Visual Studio Team Foundation Server</a:t>
            </a:r>
          </a:p>
          <a:p>
            <a:pPr>
              <a:spcBef>
                <a:spcPts val="2400"/>
              </a:spcBef>
              <a:buBlip>
                <a:blip r:embed="rId7"/>
              </a:buBlip>
            </a:pPr>
            <a:r>
              <a:rPr lang="ru-RU" sz="1600" b="1" dirty="0" smtClean="0">
                <a:solidFill>
                  <a:srgbClr val="007434"/>
                </a:solidFill>
                <a:latin typeface="Century Gothic" pitchFamily="34" charset="0"/>
              </a:rPr>
              <a:t>Встроенный контроль версий</a:t>
            </a:r>
            <a:endParaRPr lang="en-US" sz="1600" b="1" dirty="0" smtClean="0">
              <a:solidFill>
                <a:srgbClr val="007434"/>
              </a:solidFill>
              <a:latin typeface="Century Gothic" pitchFamily="34" charset="0"/>
            </a:endParaRPr>
          </a:p>
          <a:p>
            <a:pPr>
              <a:spcBef>
                <a:spcPts val="2400"/>
              </a:spcBef>
              <a:buBlip>
                <a:blip r:embed="rId7"/>
              </a:buBlip>
            </a:pPr>
            <a:r>
              <a:rPr lang="ru-RU" sz="1600" b="1" dirty="0" smtClean="0">
                <a:solidFill>
                  <a:srgbClr val="007434"/>
                </a:solidFill>
                <a:latin typeface="Century Gothic" pitchFamily="34" charset="0"/>
              </a:rPr>
              <a:t>Мульти-пользовательская разработка</a:t>
            </a:r>
            <a:endParaRPr lang="en-US" sz="1600" b="1" dirty="0" smtClean="0">
              <a:solidFill>
                <a:srgbClr val="007434"/>
              </a:solidFill>
              <a:latin typeface="Century Gothic" pitchFamily="34" charset="0"/>
            </a:endParaRPr>
          </a:p>
          <a:p>
            <a:pPr>
              <a:spcBef>
                <a:spcPts val="2400"/>
              </a:spcBef>
              <a:buBlip>
                <a:blip r:embed="rId7"/>
              </a:buBlip>
            </a:pPr>
            <a:r>
              <a:rPr lang="ru-RU" sz="1600" b="1" dirty="0" err="1" smtClean="0">
                <a:solidFill>
                  <a:srgbClr val="007434"/>
                </a:solidFill>
                <a:latin typeface="Century Gothic" pitchFamily="34" charset="0"/>
              </a:rPr>
              <a:t>Трэйсер</a:t>
            </a:r>
            <a:r>
              <a:rPr lang="ru-RU" sz="1600" b="1" dirty="0" smtClean="0">
                <a:solidFill>
                  <a:srgbClr val="007434"/>
                </a:solidFill>
                <a:latin typeface="Century Gothic" pitchFamily="34" charset="0"/>
              </a:rPr>
              <a:t> истории изменений</a:t>
            </a:r>
            <a:endParaRPr lang="en-US" sz="1600" b="1" dirty="0" smtClean="0">
              <a:solidFill>
                <a:srgbClr val="007434"/>
              </a:solidFill>
              <a:latin typeface="Century Gothic" pitchFamily="34" charset="0"/>
            </a:endParaRPr>
          </a:p>
          <a:p>
            <a:pPr>
              <a:spcBef>
                <a:spcPts val="2400"/>
              </a:spcBef>
              <a:buBlip>
                <a:blip r:embed="rId7"/>
              </a:buBlip>
            </a:pPr>
            <a:r>
              <a:rPr lang="ru-RU" sz="1600" b="1" dirty="0" smtClean="0">
                <a:solidFill>
                  <a:srgbClr val="007434"/>
                </a:solidFill>
                <a:latin typeface="Century Gothic" pitchFamily="34" charset="0"/>
              </a:rPr>
              <a:t>Подсистема безопасности</a:t>
            </a:r>
            <a:endParaRPr lang="en-US" sz="1600" b="1" dirty="0" smtClean="0">
              <a:solidFill>
                <a:srgbClr val="007434"/>
              </a:solidFill>
              <a:latin typeface="Century Gothic" pitchFamily="34" charset="0"/>
            </a:endParaRPr>
          </a:p>
          <a:p>
            <a:pPr>
              <a:spcBef>
                <a:spcPts val="2400"/>
              </a:spcBef>
              <a:buBlip>
                <a:blip r:embed="rId7"/>
              </a:buBlip>
            </a:pPr>
            <a:r>
              <a:rPr lang="ru-RU" sz="1600" b="1" dirty="0" smtClean="0">
                <a:solidFill>
                  <a:srgbClr val="007434"/>
                </a:solidFill>
                <a:latin typeface="Century Gothic" pitchFamily="34" charset="0"/>
              </a:rPr>
              <a:t>Встроенный средства </a:t>
            </a:r>
            <a:r>
              <a:rPr lang="en-US" sz="1600" b="1" dirty="0" smtClean="0">
                <a:solidFill>
                  <a:srgbClr val="007434"/>
                </a:solidFill>
                <a:latin typeface="Century Gothic" pitchFamily="34" charset="0"/>
              </a:rPr>
              <a:t>Backup/restore</a:t>
            </a:r>
          </a:p>
          <a:p>
            <a:pPr>
              <a:spcBef>
                <a:spcPts val="2400"/>
              </a:spcBef>
              <a:buBlip>
                <a:blip r:embed="rId7"/>
              </a:buBlip>
            </a:pPr>
            <a:r>
              <a:rPr lang="ru-RU" sz="1600" b="1" dirty="0" smtClean="0">
                <a:solidFill>
                  <a:srgbClr val="007434"/>
                </a:solidFill>
                <a:latin typeface="Century Gothic" pitchFamily="34" charset="0"/>
              </a:rPr>
              <a:t>Сравнение версий и контроль слияний изменений </a:t>
            </a:r>
            <a:endParaRPr lang="en-US" sz="1600" b="1" dirty="0" smtClean="0">
              <a:solidFill>
                <a:srgbClr val="007434"/>
              </a:solidFill>
              <a:latin typeface="Century Gothic" pitchFamily="34" charset="0"/>
            </a:endParaRPr>
          </a:p>
        </p:txBody>
      </p:sp>
      <p:pic>
        <p:nvPicPr>
          <p:cNvPr id="19" name="Picture 5" descr="C:\Users\Fabio.Terezinho\AppData\Local\Microsoft\Windows\Temporary Internet Files\Content.IE5\4NAUYSE1\MCj044153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648200"/>
            <a:ext cx="1545464" cy="1524000"/>
          </a:xfrm>
          <a:prstGeom prst="rect">
            <a:avLst/>
          </a:prstGeom>
          <a:noFill/>
        </p:spPr>
      </p:pic>
      <p:sp>
        <p:nvSpPr>
          <p:cNvPr id="22" name="Left-Right Arrow 21"/>
          <p:cNvSpPr/>
          <p:nvPr/>
        </p:nvSpPr>
        <p:spPr>
          <a:xfrm>
            <a:off x="1828800" y="2895600"/>
            <a:ext cx="1143000" cy="381000"/>
          </a:xfrm>
          <a:prstGeom prst="leftRightArrow">
            <a:avLst/>
          </a:prstGeom>
          <a:solidFill>
            <a:srgbClr val="007E3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3" name="Left-Right Arrow 22"/>
          <p:cNvSpPr/>
          <p:nvPr/>
        </p:nvSpPr>
        <p:spPr>
          <a:xfrm rot="5400000">
            <a:off x="609600" y="4114800"/>
            <a:ext cx="1143000" cy="381000"/>
          </a:xfrm>
          <a:prstGeom prst="leftRightArrow">
            <a:avLst/>
          </a:prstGeom>
          <a:solidFill>
            <a:srgbClr val="007E3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4" name="Left-Right Arrow 23"/>
          <p:cNvSpPr/>
          <p:nvPr/>
        </p:nvSpPr>
        <p:spPr>
          <a:xfrm rot="2684845">
            <a:off x="1523476" y="4071097"/>
            <a:ext cx="1981015" cy="381000"/>
          </a:xfrm>
          <a:prstGeom prst="leftRightArrow">
            <a:avLst/>
          </a:prstGeom>
          <a:solidFill>
            <a:srgbClr val="007E3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4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09600" y="1143000"/>
            <a:ext cx="3962400" cy="502920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SMA Thin Client (HTML5)</a:t>
            </a:r>
            <a:endParaRPr lang="en-US" sz="32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819400"/>
            <a:ext cx="1295400" cy="119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33528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3200" y="3352800"/>
            <a:ext cx="19328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2362200"/>
            <a:ext cx="1019175" cy="127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3886200"/>
            <a:ext cx="2895600" cy="114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2590800"/>
            <a:ext cx="1552575" cy="62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:\Users\Fabio.Terezinho\AppData\Local\Microsoft\Windows\Temporary Internet Files\Content.IE5\H85FL25Q\MC900439835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91400" y="1295400"/>
            <a:ext cx="1447800" cy="1447800"/>
          </a:xfrm>
          <a:prstGeom prst="rect">
            <a:avLst/>
          </a:prstGeom>
          <a:noFill/>
        </p:spPr>
      </p:pic>
      <p:pic>
        <p:nvPicPr>
          <p:cNvPr id="13" name="Picture 5" descr="C:\Users\Fabio.Terezinho\AppData\Local\Microsoft\Windows\Temporary Internet Files\Content.IE5\MY3MX9T5\MC900439798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8800" y="1371600"/>
            <a:ext cx="1295400" cy="1295400"/>
          </a:xfrm>
          <a:prstGeom prst="rect">
            <a:avLst/>
          </a:prstGeom>
          <a:noFill/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9870" y="1219200"/>
            <a:ext cx="1462087" cy="109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62470" y="1295400"/>
            <a:ext cx="160473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0" y="1066800"/>
            <a:ext cx="685800" cy="5230368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 smtClean="0">
                <a:solidFill>
                  <a:srgbClr val="007434"/>
                </a:solidFill>
              </a:rPr>
              <a:t>SMA Thin Client (HTML5)</a:t>
            </a:r>
            <a:endParaRPr lang="en-US" b="1" dirty="0">
              <a:solidFill>
                <a:srgbClr val="00743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24400" y="1066800"/>
            <a:ext cx="685800" cy="5230368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 smtClean="0">
                <a:solidFill>
                  <a:srgbClr val="007434"/>
                </a:solidFill>
              </a:rPr>
              <a:t>Tabular SMA Thin Client (HTML1)</a:t>
            </a:r>
            <a:endParaRPr lang="en-US" b="1" dirty="0">
              <a:solidFill>
                <a:srgbClr val="007434"/>
              </a:solidFill>
            </a:endParaRPr>
          </a:p>
        </p:txBody>
      </p:sp>
      <p:sp>
        <p:nvSpPr>
          <p:cNvPr id="17" name="7-Point Star 16"/>
          <p:cNvSpPr/>
          <p:nvPr/>
        </p:nvSpPr>
        <p:spPr>
          <a:xfrm>
            <a:off x="0" y="762000"/>
            <a:ext cx="1295400" cy="914400"/>
          </a:xfrm>
          <a:prstGeom prst="star7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7434"/>
                </a:solidFill>
              </a:rPr>
              <a:t>New</a:t>
            </a:r>
            <a:endParaRPr lang="en-US" sz="2000" dirty="0">
              <a:solidFill>
                <a:srgbClr val="007434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34000" y="1143000"/>
            <a:ext cx="3657600" cy="502920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3233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86600" y="3276600"/>
            <a:ext cx="1619250" cy="43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C:\Temp\SMA\2-Navigation.png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200" y="4952999"/>
            <a:ext cx="1371600" cy="91440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21" name="Picture 2" descr="C:\Temp\SMA\3-ProcessValues.png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05000" y="4952999"/>
            <a:ext cx="1371600" cy="91440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22" name="Picture 2" descr="C:\Temp\SMA\4-Trend.png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71800" y="4952999"/>
            <a:ext cx="1371600" cy="91440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486400" y="4800600"/>
            <a:ext cx="1787525" cy="124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91400" y="4724400"/>
            <a:ext cx="1431925" cy="128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970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OPC UA Client </a:t>
            </a:r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для</a:t>
            </a:r>
            <a:r>
              <a:rPr lang="en-US" sz="28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Windows CE</a:t>
            </a:r>
            <a:endParaRPr lang="en-US" sz="28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365643"/>
            <a:ext cx="364141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672584"/>
            <a:ext cx="3733800" cy="119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2365643"/>
            <a:ext cx="4367212" cy="357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533400" y="838200"/>
            <a:ext cx="8001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Blip>
                <a:blip r:embed="rId6"/>
              </a:buBlip>
            </a:pPr>
            <a:r>
              <a:rPr lang="ru-RU" b="1" dirty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П</a:t>
            </a:r>
            <a:r>
              <a:rPr lang="ru-RU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ервая</a:t>
            </a:r>
            <a:r>
              <a:rPr lang="en-US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HMI/SCADA </a:t>
            </a:r>
            <a:r>
              <a:rPr lang="ru-RU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на рынке, поддерживающая</a:t>
            </a:r>
            <a:r>
              <a:rPr lang="en-US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OPC UA </a:t>
            </a:r>
            <a:r>
              <a:rPr lang="ru-RU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на</a:t>
            </a:r>
            <a:r>
              <a:rPr lang="en-US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Microsoft Windows Embedded CE </a:t>
            </a:r>
            <a:r>
              <a:rPr lang="ru-RU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</a:t>
            </a:r>
            <a:r>
              <a:rPr lang="en-US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(</a:t>
            </a:r>
            <a:r>
              <a:rPr lang="ru-RU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кроме остальных платформ </a:t>
            </a:r>
            <a:r>
              <a:rPr lang="en-US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Windows).</a:t>
            </a:r>
          </a:p>
          <a:p>
            <a:pPr>
              <a:spcAft>
                <a:spcPts val="1200"/>
              </a:spcAft>
              <a:buBlip>
                <a:blip r:embed="rId6"/>
              </a:buBlip>
            </a:pPr>
            <a:r>
              <a:rPr lang="ru-RU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Улучшенная безопасность </a:t>
            </a:r>
            <a:r>
              <a:rPr lang="en-US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(</a:t>
            </a:r>
            <a:r>
              <a:rPr lang="ru-RU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встроенная аутентификация)</a:t>
            </a:r>
            <a:r>
              <a:rPr lang="en-US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335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914400"/>
            <a:ext cx="8229600" cy="5211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2400"/>
              </a:spcBef>
              <a:buBlip>
                <a:blip r:embed="rId3"/>
              </a:buBlip>
            </a:pPr>
            <a:r>
              <a:rPr lang="en-US" sz="2000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</a:t>
            </a:r>
            <a:r>
              <a:rPr lang="ru-RU" sz="2000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Ускорение графики</a:t>
            </a:r>
            <a:endParaRPr lang="en-US" sz="2000" b="1" dirty="0" smtClean="0">
              <a:gradFill flip="none" rotWithShape="1">
                <a:gsLst>
                  <a:gs pos="0">
                    <a:srgbClr val="008000">
                      <a:shade val="30000"/>
                      <a:satMod val="115000"/>
                    </a:srgbClr>
                  </a:gs>
                  <a:gs pos="50000">
                    <a:srgbClr val="008000">
                      <a:shade val="67500"/>
                      <a:satMod val="115000"/>
                    </a:srgbClr>
                  </a:gs>
                  <a:gs pos="100000">
                    <a:srgbClr val="008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  <a:p>
            <a:pPr marL="742950" lvl="1" indent="-285750">
              <a:spcBef>
                <a:spcPct val="20000"/>
              </a:spcBef>
            </a:pPr>
            <a:r>
              <a:rPr lang="en-US" sz="1600" b="1" dirty="0" smtClean="0">
                <a:solidFill>
                  <a:srgbClr val="007434"/>
                </a:solidFill>
                <a:latin typeface="Century Gothic" pitchFamily="34" charset="0"/>
              </a:rPr>
              <a:t>	</a:t>
            </a:r>
            <a:r>
              <a:rPr lang="ru-RU" sz="1600" b="1" dirty="0" smtClean="0">
                <a:solidFill>
                  <a:srgbClr val="007434"/>
                </a:solidFill>
                <a:latin typeface="Century Gothic" pitchFamily="34" charset="0"/>
              </a:rPr>
              <a:t>Переключение экранов существенно ускорено, особенно для небыстрых процессоров</a:t>
            </a:r>
            <a:r>
              <a:rPr lang="en-US" sz="1600" b="1" dirty="0" smtClean="0">
                <a:solidFill>
                  <a:srgbClr val="007434"/>
                </a:solidFill>
                <a:latin typeface="Century Gothic" pitchFamily="34" charset="0"/>
              </a:rPr>
              <a:t> (ARM </a:t>
            </a:r>
            <a:r>
              <a:rPr lang="ru-RU" sz="1600" b="1" dirty="0" smtClean="0">
                <a:solidFill>
                  <a:srgbClr val="007434"/>
                </a:solidFill>
                <a:latin typeface="Century Gothic" pitchFamily="34" charset="0"/>
              </a:rPr>
              <a:t>процессоров с малым потреблением</a:t>
            </a:r>
            <a:r>
              <a:rPr lang="en-US" sz="1600" b="1" dirty="0" smtClean="0">
                <a:solidFill>
                  <a:srgbClr val="007434"/>
                </a:solidFill>
                <a:latin typeface="Century Gothic" pitchFamily="34" charset="0"/>
              </a:rPr>
              <a:t>). </a:t>
            </a:r>
            <a:r>
              <a:rPr lang="ru-RU" sz="1600" b="1" dirty="0" smtClean="0">
                <a:solidFill>
                  <a:srgbClr val="007434"/>
                </a:solidFill>
                <a:latin typeface="Century Gothic" pitchFamily="34" charset="0"/>
              </a:rPr>
              <a:t>Примерно вдвое быстрее, чем в 7.0!!!</a:t>
            </a:r>
            <a:r>
              <a:rPr lang="en-US" sz="1600" b="1" dirty="0" smtClean="0">
                <a:solidFill>
                  <a:srgbClr val="007434"/>
                </a:solidFill>
                <a:latin typeface="Century Gothic" pitchFamily="34" charset="0"/>
              </a:rPr>
              <a:t>.</a:t>
            </a:r>
          </a:p>
          <a:p>
            <a:pPr marL="742950" lvl="1" indent="-285750">
              <a:spcBef>
                <a:spcPct val="20000"/>
              </a:spcBef>
            </a:pPr>
            <a:endParaRPr lang="en-US" sz="1600" b="1" dirty="0" smtClean="0">
              <a:solidFill>
                <a:srgbClr val="007434"/>
              </a:solidFill>
              <a:latin typeface="Century Gothic" pitchFamily="34" charset="0"/>
            </a:endParaRPr>
          </a:p>
          <a:p>
            <a:pPr marL="742950" lvl="1" indent="-285750">
              <a:spcBef>
                <a:spcPct val="20000"/>
              </a:spcBef>
            </a:pPr>
            <a:endParaRPr lang="en-US" sz="1600" b="1" dirty="0" smtClean="0">
              <a:solidFill>
                <a:srgbClr val="007434"/>
              </a:solidFill>
              <a:latin typeface="Century Gothic" pitchFamily="34" charset="0"/>
            </a:endParaRPr>
          </a:p>
          <a:p>
            <a:pPr marL="742950" lvl="1" indent="-285750">
              <a:spcBef>
                <a:spcPct val="20000"/>
              </a:spcBef>
            </a:pPr>
            <a:endParaRPr lang="en-US" sz="1600" b="1" dirty="0" smtClean="0">
              <a:solidFill>
                <a:srgbClr val="007434"/>
              </a:solidFill>
              <a:latin typeface="Century Gothic" pitchFamily="34" charset="0"/>
            </a:endParaRPr>
          </a:p>
          <a:p>
            <a:pPr marL="742950" lvl="1" indent="-285750">
              <a:spcBef>
                <a:spcPct val="20000"/>
              </a:spcBef>
            </a:pPr>
            <a:endParaRPr lang="en-US" sz="1600" b="1" dirty="0" smtClean="0">
              <a:solidFill>
                <a:srgbClr val="007434"/>
              </a:solidFill>
              <a:latin typeface="Century Gothic" pitchFamily="34" charset="0"/>
            </a:endParaRPr>
          </a:p>
          <a:p>
            <a:pPr>
              <a:spcBef>
                <a:spcPts val="2400"/>
              </a:spcBef>
              <a:buBlip>
                <a:blip r:embed="rId3"/>
              </a:buBlip>
            </a:pPr>
            <a:r>
              <a:rPr lang="en-US" sz="2000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</a:t>
            </a:r>
            <a:r>
              <a:rPr lang="ru-RU" sz="2000" b="1" dirty="0" smtClean="0">
                <a:gradFill flip="none" rotWithShape="1">
                  <a:gsLst>
                    <a:gs pos="0">
                      <a:srgbClr val="008000">
                        <a:shade val="30000"/>
                        <a:satMod val="115000"/>
                      </a:srgbClr>
                    </a:gs>
                    <a:gs pos="50000">
                      <a:srgbClr val="008000">
                        <a:shade val="67500"/>
                        <a:satMod val="115000"/>
                      </a:srgbClr>
                    </a:gs>
                    <a:gs pos="100000">
                      <a:srgbClr val="008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Новые возможности графического редактора</a:t>
            </a:r>
            <a:endParaRPr lang="en-US" sz="2000" b="1" dirty="0" smtClean="0">
              <a:gradFill flip="none" rotWithShape="1">
                <a:gsLst>
                  <a:gs pos="0">
                    <a:srgbClr val="008000">
                      <a:shade val="30000"/>
                      <a:satMod val="115000"/>
                    </a:srgbClr>
                  </a:gs>
                  <a:gs pos="50000">
                    <a:srgbClr val="008000">
                      <a:shade val="67500"/>
                      <a:satMod val="115000"/>
                    </a:srgbClr>
                  </a:gs>
                  <a:gs pos="100000">
                    <a:srgbClr val="008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  <a:p>
            <a:pPr marL="742950" lvl="1" indent="-285750">
              <a:spcBef>
                <a:spcPct val="20000"/>
              </a:spcBef>
            </a:pPr>
            <a:r>
              <a:rPr lang="en-US" sz="1600" b="1" dirty="0" smtClean="0">
                <a:solidFill>
                  <a:srgbClr val="007434"/>
                </a:solidFill>
                <a:latin typeface="Century Gothic" pitchFamily="34" charset="0"/>
              </a:rPr>
              <a:t>	</a:t>
            </a:r>
            <a:r>
              <a:rPr lang="ru-RU" sz="1600" b="1" dirty="0" smtClean="0">
                <a:solidFill>
                  <a:srgbClr val="007434"/>
                </a:solidFill>
                <a:latin typeface="Century Gothic" pitchFamily="34" charset="0"/>
              </a:rPr>
              <a:t>Новый объект «</a:t>
            </a:r>
            <a:r>
              <a:rPr lang="en-US" sz="1600" b="1" dirty="0" smtClean="0">
                <a:solidFill>
                  <a:srgbClr val="007434"/>
                </a:solidFill>
                <a:latin typeface="Century Gothic" pitchFamily="34" charset="0"/>
              </a:rPr>
              <a:t>Textbox Active Object</a:t>
            </a:r>
            <a:r>
              <a:rPr lang="ru-RU" sz="1600" b="1" dirty="0" smtClean="0">
                <a:solidFill>
                  <a:srgbClr val="007434"/>
                </a:solidFill>
                <a:latin typeface="Century Gothic" pitchFamily="34" charset="0"/>
              </a:rPr>
              <a:t>»</a:t>
            </a:r>
            <a:endParaRPr lang="en-US" sz="2000" dirty="0" smtClean="0"/>
          </a:p>
          <a:p>
            <a:pPr marL="742950" lvl="1" indent="-285750">
              <a:spcBef>
                <a:spcPct val="20000"/>
              </a:spcBef>
            </a:pPr>
            <a:endParaRPr lang="en-US" sz="2000" dirty="0" smtClean="0"/>
          </a:p>
        </p:txBody>
      </p:sp>
      <p:pic>
        <p:nvPicPr>
          <p:cNvPr id="1617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286000"/>
            <a:ext cx="4701258" cy="89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perspectiveContrastingRightFacing"/>
            <a:lightRig rig="threePt" dir="t"/>
          </a:scene3d>
        </p:spPr>
      </p:pic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Графические улучшения</a:t>
            </a:r>
            <a:endParaRPr lang="en-US" sz="32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52663" y="4724400"/>
            <a:ext cx="18478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1801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2362200"/>
            <a:ext cx="685800" cy="115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6263" y="4495800"/>
            <a:ext cx="3005137" cy="166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82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Дополнительные возможности</a:t>
            </a:r>
            <a:endParaRPr lang="en-US" sz="32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219200"/>
            <a:ext cx="8229600" cy="449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Blip>
                <a:blip r:embed="rId3"/>
              </a:buBlip>
            </a:pPr>
            <a:r>
              <a:rPr lang="en-US" sz="2400" dirty="0" smtClean="0">
                <a:solidFill>
                  <a:srgbClr val="007E39"/>
                </a:solidFill>
              </a:rPr>
              <a:t>  Drag and drop </a:t>
            </a:r>
            <a:r>
              <a:rPr lang="ru-RU" sz="2400" dirty="0" smtClean="0">
                <a:solidFill>
                  <a:srgbClr val="007E39"/>
                </a:solidFill>
              </a:rPr>
              <a:t>для полей</a:t>
            </a:r>
            <a:r>
              <a:rPr lang="en-US" sz="2400" dirty="0" smtClean="0">
                <a:solidFill>
                  <a:srgbClr val="007E39"/>
                </a:solidFill>
              </a:rPr>
              <a:t> </a:t>
            </a:r>
            <a:r>
              <a:rPr lang="ru-RU" sz="2400" dirty="0" smtClean="0">
                <a:solidFill>
                  <a:srgbClr val="007E39"/>
                </a:solidFill>
              </a:rPr>
              <a:t>«</a:t>
            </a:r>
            <a:r>
              <a:rPr lang="en-US" sz="2400" dirty="0" smtClean="0">
                <a:solidFill>
                  <a:srgbClr val="007E39"/>
                </a:solidFill>
              </a:rPr>
              <a:t>Tag/Expression</a:t>
            </a:r>
            <a:r>
              <a:rPr lang="ru-RU" sz="2400" dirty="0" smtClean="0">
                <a:solidFill>
                  <a:srgbClr val="007E39"/>
                </a:solidFill>
              </a:rPr>
              <a:t>» в среде разработки</a:t>
            </a:r>
            <a:r>
              <a:rPr lang="en-US" sz="2400" dirty="0" smtClean="0">
                <a:solidFill>
                  <a:srgbClr val="007E39"/>
                </a:solidFill>
              </a:rPr>
              <a:t>.</a:t>
            </a:r>
          </a:p>
          <a:p>
            <a:pPr>
              <a:buBlip>
                <a:blip r:embed="rId3"/>
              </a:buBlip>
            </a:pPr>
            <a:endParaRPr lang="en-US" sz="2400" dirty="0" smtClean="0">
              <a:solidFill>
                <a:srgbClr val="007E39"/>
              </a:solidFill>
            </a:endParaRPr>
          </a:p>
          <a:p>
            <a:pPr>
              <a:buBlip>
                <a:blip r:embed="rId3"/>
              </a:buBlip>
            </a:pPr>
            <a:r>
              <a:rPr lang="en-US" sz="2400" dirty="0" smtClean="0">
                <a:solidFill>
                  <a:srgbClr val="007E39"/>
                </a:solidFill>
              </a:rPr>
              <a:t> </a:t>
            </a:r>
            <a:r>
              <a:rPr lang="ru-RU" sz="2400" dirty="0" smtClean="0">
                <a:solidFill>
                  <a:srgbClr val="007E39"/>
                </a:solidFill>
              </a:rPr>
              <a:t>Пользовательские цветовые схемы для элементов просмотра </a:t>
            </a:r>
            <a:r>
              <a:rPr lang="en-US" sz="2400" dirty="0" smtClean="0">
                <a:solidFill>
                  <a:srgbClr val="007E39"/>
                </a:solidFill>
              </a:rPr>
              <a:t>Alarm/Event.</a:t>
            </a:r>
          </a:p>
          <a:p>
            <a:pPr>
              <a:buBlip>
                <a:blip r:embed="rId3"/>
              </a:buBlip>
            </a:pPr>
            <a:endParaRPr lang="en-US" sz="2400" dirty="0" smtClean="0">
              <a:solidFill>
                <a:srgbClr val="007E39"/>
              </a:solidFill>
            </a:endParaRPr>
          </a:p>
          <a:p>
            <a:pPr>
              <a:buBlip>
                <a:blip r:embed="rId3"/>
              </a:buBlip>
            </a:pPr>
            <a:r>
              <a:rPr lang="en-US" sz="2400" dirty="0" smtClean="0">
                <a:solidFill>
                  <a:srgbClr val="007E39"/>
                </a:solidFill>
              </a:rPr>
              <a:t> </a:t>
            </a:r>
            <a:r>
              <a:rPr lang="ru-RU" sz="2400" dirty="0" smtClean="0">
                <a:solidFill>
                  <a:srgbClr val="007E39"/>
                </a:solidFill>
              </a:rPr>
              <a:t>Масштабирование диалогов для «</a:t>
            </a:r>
            <a:r>
              <a:rPr lang="en-US" sz="2400" dirty="0" smtClean="0">
                <a:solidFill>
                  <a:srgbClr val="007E39"/>
                </a:solidFill>
              </a:rPr>
              <a:t>Command dynamic</a:t>
            </a:r>
            <a:r>
              <a:rPr lang="ru-RU" sz="2400" dirty="0" smtClean="0">
                <a:solidFill>
                  <a:srgbClr val="007E39"/>
                </a:solidFill>
              </a:rPr>
              <a:t>»</a:t>
            </a:r>
            <a:r>
              <a:rPr lang="en-US" sz="2400" dirty="0" smtClean="0">
                <a:solidFill>
                  <a:srgbClr val="007E39"/>
                </a:solidFill>
              </a:rPr>
              <a:t>.</a:t>
            </a:r>
          </a:p>
          <a:p>
            <a:pPr>
              <a:buBlip>
                <a:blip r:embed="rId3"/>
              </a:buBlip>
            </a:pPr>
            <a:endParaRPr lang="en-US" sz="2400" dirty="0" smtClean="0">
              <a:solidFill>
                <a:srgbClr val="007E39"/>
              </a:solidFill>
            </a:endParaRPr>
          </a:p>
          <a:p>
            <a:pPr>
              <a:buBlip>
                <a:blip r:embed="rId3"/>
              </a:buBlip>
            </a:pPr>
            <a:r>
              <a:rPr lang="en-US" sz="2400" dirty="0" smtClean="0">
                <a:solidFill>
                  <a:srgbClr val="007E39"/>
                </a:solidFill>
              </a:rPr>
              <a:t> </a:t>
            </a:r>
            <a:r>
              <a:rPr lang="ru-RU" sz="2400" dirty="0" smtClean="0">
                <a:solidFill>
                  <a:srgbClr val="007E39"/>
                </a:solidFill>
              </a:rPr>
              <a:t>Настраиваемый масштаб диалогов</a:t>
            </a:r>
            <a:r>
              <a:rPr lang="en-US" sz="2400" dirty="0" smtClean="0">
                <a:solidFill>
                  <a:srgbClr val="007E39"/>
                </a:solidFill>
              </a:rPr>
              <a:t> (Project Settings &gt; Viewer and Web).</a:t>
            </a:r>
          </a:p>
          <a:p>
            <a:pPr>
              <a:buBlip>
                <a:blip r:embed="rId3"/>
              </a:buBlip>
            </a:pPr>
            <a:endParaRPr lang="en-US" sz="2400" dirty="0" smtClean="0">
              <a:solidFill>
                <a:srgbClr val="007E39"/>
              </a:solidFill>
            </a:endParaRPr>
          </a:p>
          <a:p>
            <a:pPr>
              <a:buBlip>
                <a:blip r:embed="rId3"/>
              </a:buBlip>
            </a:pPr>
            <a:r>
              <a:rPr lang="en-US" sz="2400" dirty="0" smtClean="0">
                <a:solidFill>
                  <a:srgbClr val="007E39"/>
                </a:solidFill>
              </a:rPr>
              <a:t> </a:t>
            </a:r>
            <a:r>
              <a:rPr lang="ru-RU" sz="2400" dirty="0" smtClean="0">
                <a:solidFill>
                  <a:srgbClr val="007E39"/>
                </a:solidFill>
              </a:rPr>
              <a:t>Улучшенная поддержка </a:t>
            </a:r>
            <a:r>
              <a:rPr lang="en-US" sz="2400" dirty="0" smtClean="0">
                <a:solidFill>
                  <a:srgbClr val="007E39"/>
                </a:solidFill>
              </a:rPr>
              <a:t>BACNET </a:t>
            </a:r>
            <a:r>
              <a:rPr lang="ru-RU" sz="2400" dirty="0" smtClean="0">
                <a:solidFill>
                  <a:srgbClr val="007E39"/>
                </a:solidFill>
              </a:rPr>
              <a:t>протокола</a:t>
            </a:r>
            <a:r>
              <a:rPr lang="en-US" sz="2400" dirty="0" smtClean="0">
                <a:solidFill>
                  <a:srgbClr val="007E39"/>
                </a:solidFill>
              </a:rPr>
              <a:t> (Master and Slave).</a:t>
            </a:r>
          </a:p>
        </p:txBody>
      </p:sp>
    </p:spTree>
    <p:extLst>
      <p:ext uri="{BB962C8B-B14F-4D97-AF65-F5344CB8AC3E}">
        <p14:creationId xmlns:p14="http://schemas.microsoft.com/office/powerpoint/2010/main" val="301531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Расширения среды разработки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733246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E39"/>
                </a:solidFill>
              </a:rPr>
              <a:t>Современный дизайн повышает производительность</a:t>
            </a:r>
          </a:p>
          <a:p>
            <a:endParaRPr lang="ru-RU" sz="3200" dirty="0" smtClean="0">
              <a:solidFill>
                <a:srgbClr val="007E39"/>
              </a:solidFill>
            </a:endParaRPr>
          </a:p>
          <a:p>
            <a:endParaRPr lang="en-US" sz="3200" dirty="0" smtClean="0">
              <a:solidFill>
                <a:srgbClr val="007E39"/>
              </a:solidFill>
            </a:endParaRPr>
          </a:p>
          <a:p>
            <a:pPr lvl="1">
              <a:buBlip>
                <a:blip r:embed="rId2"/>
              </a:buBlip>
            </a:pPr>
            <a:r>
              <a:rPr lang="ru-RU" sz="2800" dirty="0" smtClean="0">
                <a:solidFill>
                  <a:srgbClr val="007E39"/>
                </a:solidFill>
              </a:rPr>
              <a:t> Ленточный (</a:t>
            </a:r>
            <a:r>
              <a:rPr lang="en-US" sz="2800" dirty="0" smtClean="0">
                <a:solidFill>
                  <a:srgbClr val="007E39"/>
                </a:solidFill>
              </a:rPr>
              <a:t>Ribbon</a:t>
            </a:r>
            <a:r>
              <a:rPr lang="ru-RU" sz="2800" dirty="0" smtClean="0">
                <a:solidFill>
                  <a:srgbClr val="007E39"/>
                </a:solidFill>
              </a:rPr>
              <a:t>)</a:t>
            </a:r>
            <a:r>
              <a:rPr lang="en-US" sz="2800" dirty="0" smtClean="0">
                <a:solidFill>
                  <a:srgbClr val="007E39"/>
                </a:solidFill>
              </a:rPr>
              <a:t> </a:t>
            </a:r>
            <a:r>
              <a:rPr lang="ru-RU" sz="2800" dirty="0" smtClean="0">
                <a:solidFill>
                  <a:srgbClr val="007E39"/>
                </a:solidFill>
              </a:rPr>
              <a:t>интерфейс</a:t>
            </a:r>
            <a:endParaRPr lang="en-US" sz="2800" dirty="0" smtClean="0">
              <a:solidFill>
                <a:srgbClr val="007E39"/>
              </a:solidFill>
            </a:endParaRPr>
          </a:p>
          <a:p>
            <a:pPr marL="742950" lvl="1" indent="-285750">
              <a:buBlip>
                <a:blip r:embed="rId2"/>
              </a:buBlip>
            </a:pPr>
            <a:r>
              <a:rPr lang="ru-RU" sz="2800" dirty="0" smtClean="0">
                <a:solidFill>
                  <a:srgbClr val="007E39"/>
                </a:solidFill>
              </a:rPr>
              <a:t> Возможность одновременного открытия более одной вкладки с документами (</a:t>
            </a:r>
            <a:r>
              <a:rPr lang="en-US" sz="2800" dirty="0" smtClean="0">
                <a:solidFill>
                  <a:srgbClr val="007E39"/>
                </a:solidFill>
              </a:rPr>
              <a:t>Tab)</a:t>
            </a:r>
            <a:endParaRPr lang="ru-RU" sz="2800" dirty="0" smtClean="0">
              <a:solidFill>
                <a:srgbClr val="007E39"/>
              </a:solidFill>
            </a:endParaRPr>
          </a:p>
          <a:p>
            <a:pPr marL="742950" lvl="1" indent="-285750">
              <a:buBlip>
                <a:blip r:embed="rId2"/>
              </a:buBlip>
            </a:pPr>
            <a:r>
              <a:rPr lang="en-US" sz="2800" dirty="0" smtClean="0">
                <a:solidFill>
                  <a:srgbClr val="007E39"/>
                </a:solidFill>
              </a:rPr>
              <a:t> </a:t>
            </a:r>
            <a:r>
              <a:rPr lang="ru-RU" sz="2800" dirty="0" smtClean="0">
                <a:solidFill>
                  <a:srgbClr val="007E39"/>
                </a:solidFill>
              </a:rPr>
              <a:t>Стыковочный (</a:t>
            </a:r>
            <a:r>
              <a:rPr lang="en-US" sz="2800" dirty="0" smtClean="0">
                <a:solidFill>
                  <a:srgbClr val="007E39"/>
                </a:solidFill>
              </a:rPr>
              <a:t>Dock</a:t>
            </a:r>
            <a:r>
              <a:rPr lang="ru-RU" sz="2800" dirty="0" smtClean="0">
                <a:solidFill>
                  <a:srgbClr val="007E39"/>
                </a:solidFill>
              </a:rPr>
              <a:t>)</a:t>
            </a:r>
            <a:r>
              <a:rPr lang="en-US" sz="2800" dirty="0" smtClean="0">
                <a:solidFill>
                  <a:srgbClr val="007E39"/>
                </a:solidFill>
              </a:rPr>
              <a:t> </a:t>
            </a:r>
            <a:r>
              <a:rPr lang="ru-RU" sz="2800" dirty="0" smtClean="0">
                <a:solidFill>
                  <a:srgbClr val="007E39"/>
                </a:solidFill>
              </a:rPr>
              <a:t>интерфейс</a:t>
            </a:r>
            <a:endParaRPr lang="en-US" sz="2800" dirty="0" smtClean="0">
              <a:solidFill>
                <a:srgbClr val="007E39"/>
              </a:solidFill>
            </a:endParaRPr>
          </a:p>
          <a:p>
            <a:pPr marL="742950" lvl="1" indent="-285750">
              <a:buBlip>
                <a:blip r:embed="rId2"/>
              </a:buBlip>
            </a:pPr>
            <a:r>
              <a:rPr lang="en-US" sz="2800" dirty="0" smtClean="0">
                <a:solidFill>
                  <a:srgbClr val="007E39"/>
                </a:solidFill>
              </a:rPr>
              <a:t> </a:t>
            </a:r>
            <a:r>
              <a:rPr lang="ru-RU" sz="2800" dirty="0" smtClean="0">
                <a:solidFill>
                  <a:srgbClr val="007E39"/>
                </a:solidFill>
              </a:rPr>
              <a:t>Протяженное диалоговое окно                      свойств объекта</a:t>
            </a:r>
            <a:endParaRPr lang="en-US" sz="2800" dirty="0" smtClean="0">
              <a:solidFill>
                <a:srgbClr val="007E39"/>
              </a:solidFill>
            </a:endParaRPr>
          </a:p>
          <a:p>
            <a:pPr marL="742950" lvl="1" indent="-285750">
              <a:buBlip>
                <a:blip r:embed="rId2"/>
              </a:buBlip>
            </a:pPr>
            <a:r>
              <a:rPr lang="en-US" sz="2800" dirty="0" smtClean="0">
                <a:solidFill>
                  <a:srgbClr val="007E39"/>
                </a:solidFill>
              </a:rPr>
              <a:t> </a:t>
            </a:r>
            <a:r>
              <a:rPr lang="ru-RU" sz="2800" dirty="0" smtClean="0">
                <a:solidFill>
                  <a:srgbClr val="007E39"/>
                </a:solidFill>
              </a:rPr>
              <a:t>Создание настраиваемых палитр                    цветов</a:t>
            </a:r>
            <a:endParaRPr lang="en-US" sz="2800" dirty="0">
              <a:solidFill>
                <a:srgbClr val="007E39"/>
              </a:solidFill>
            </a:endParaRPr>
          </a:p>
        </p:txBody>
      </p:sp>
      <p:pic>
        <p:nvPicPr>
          <p:cNvPr id="5" name="Picture 4" descr="ribb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752600"/>
            <a:ext cx="8915400" cy="977413"/>
          </a:xfrm>
          <a:prstGeom prst="rect">
            <a:avLst/>
          </a:prstGeom>
        </p:spPr>
      </p:pic>
      <p:pic>
        <p:nvPicPr>
          <p:cNvPr id="7" name="Picture 6" descr="Colo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3733800"/>
            <a:ext cx="2292349" cy="2524066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Графические улучшения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733246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Blip>
                <a:blip r:embed="rId2"/>
              </a:buBlip>
            </a:pPr>
            <a:r>
              <a:rPr lang="ru-RU" sz="2800" dirty="0" smtClean="0">
                <a:solidFill>
                  <a:srgbClr val="007E39"/>
                </a:solidFill>
              </a:rPr>
              <a:t>Новый </a:t>
            </a:r>
            <a:r>
              <a:rPr lang="en-US" sz="2800" dirty="0" smtClean="0">
                <a:solidFill>
                  <a:srgbClr val="007E39"/>
                </a:solidFill>
              </a:rPr>
              <a:t>3D</a:t>
            </a:r>
            <a:r>
              <a:rPr lang="ru-RU" sz="2800" dirty="0" smtClean="0">
                <a:solidFill>
                  <a:srgbClr val="007E39"/>
                </a:solidFill>
              </a:rPr>
              <a:t>-стиль оформления кнопок</a:t>
            </a:r>
            <a:endParaRPr lang="en-US" sz="2800" dirty="0" smtClean="0">
              <a:solidFill>
                <a:srgbClr val="007E39"/>
              </a:solidFill>
            </a:endParaRPr>
          </a:p>
          <a:p>
            <a:pPr marL="361950" indent="-361950">
              <a:buBlip>
                <a:blip r:embed="rId2"/>
              </a:buBlip>
            </a:pPr>
            <a:r>
              <a:rPr lang="ru-RU" sz="2800" dirty="0" smtClean="0">
                <a:solidFill>
                  <a:srgbClr val="007E39"/>
                </a:solidFill>
              </a:rPr>
              <a:t>Изображения </a:t>
            </a:r>
            <a:r>
              <a:rPr lang="en-US" sz="2800" dirty="0" smtClean="0">
                <a:solidFill>
                  <a:srgbClr val="007E39"/>
                </a:solidFill>
              </a:rPr>
              <a:t>(.ico, .bmp, .jpg, .gif, .png) </a:t>
            </a:r>
            <a:r>
              <a:rPr lang="ru-RU" sz="2800" dirty="0" smtClean="0">
                <a:solidFill>
                  <a:srgbClr val="007E39"/>
                </a:solidFill>
              </a:rPr>
              <a:t>для кнопок</a:t>
            </a:r>
            <a:endParaRPr lang="en-US" sz="2800" dirty="0" smtClean="0">
              <a:solidFill>
                <a:srgbClr val="007E39"/>
              </a:solidFill>
            </a:endParaRPr>
          </a:p>
          <a:p>
            <a:pPr marL="361950" indent="-361950">
              <a:buBlip>
                <a:blip r:embed="rId2"/>
              </a:buBlip>
            </a:pPr>
            <a:r>
              <a:rPr lang="ru-RU" sz="2800" dirty="0" smtClean="0">
                <a:solidFill>
                  <a:srgbClr val="007E39"/>
                </a:solidFill>
              </a:rPr>
              <a:t>Динамическое вращение импортированной графики во время выполнения (</a:t>
            </a:r>
            <a:r>
              <a:rPr lang="en-US" sz="2800" dirty="0" smtClean="0">
                <a:solidFill>
                  <a:srgbClr val="007E39"/>
                </a:solidFill>
              </a:rPr>
              <a:t>runtime</a:t>
            </a:r>
            <a:r>
              <a:rPr lang="ru-RU" sz="2800" dirty="0" smtClean="0">
                <a:solidFill>
                  <a:srgbClr val="007E39"/>
                </a:solidFill>
              </a:rPr>
              <a:t>)</a:t>
            </a:r>
            <a:endParaRPr lang="en-US" sz="2800" dirty="0" smtClean="0">
              <a:solidFill>
                <a:srgbClr val="007E39"/>
              </a:solidFill>
            </a:endParaRPr>
          </a:p>
        </p:txBody>
      </p:sp>
      <p:pic>
        <p:nvPicPr>
          <p:cNvPr id="5" name="Picture 4" descr="New 3D buttons and rot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2971800"/>
            <a:ext cx="5190309" cy="325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Улучшения объекта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Trend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733246"/>
            <a:ext cx="8229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buBlip>
                <a:blip r:embed="rId2"/>
              </a:buBlip>
              <a:tabLst>
                <a:tab pos="361950" algn="l"/>
              </a:tabLst>
            </a:pPr>
            <a:r>
              <a:rPr lang="ru-RU" sz="2800" dirty="0" smtClean="0">
                <a:solidFill>
                  <a:srgbClr val="007E39"/>
                </a:solidFill>
              </a:rPr>
              <a:t>Заливка области под каждым пером </a:t>
            </a:r>
            <a:r>
              <a:rPr lang="en-US" sz="2800" dirty="0" smtClean="0">
                <a:solidFill>
                  <a:srgbClr val="007E39"/>
                </a:solidFill>
              </a:rPr>
              <a:t>(</a:t>
            </a:r>
            <a:r>
              <a:rPr lang="ru-RU" sz="2800" dirty="0" smtClean="0">
                <a:solidFill>
                  <a:srgbClr val="007E39"/>
                </a:solidFill>
              </a:rPr>
              <a:t>с прозрачностью </a:t>
            </a:r>
            <a:r>
              <a:rPr lang="en-US" sz="2800" dirty="0" smtClean="0">
                <a:solidFill>
                  <a:srgbClr val="007E39"/>
                </a:solidFill>
              </a:rPr>
              <a:t>0-100%)</a:t>
            </a:r>
          </a:p>
          <a:p>
            <a:pPr marL="457200" lvl="2" indent="361950">
              <a:buBlip>
                <a:blip r:embed="rId2"/>
              </a:buBlip>
              <a:tabLst>
                <a:tab pos="361950" algn="l"/>
              </a:tabLst>
            </a:pPr>
            <a:r>
              <a:rPr lang="ru-RU" sz="2800" dirty="0" smtClean="0">
                <a:solidFill>
                  <a:srgbClr val="007E39"/>
                </a:solidFill>
              </a:rPr>
              <a:t>Цветом</a:t>
            </a:r>
            <a:endParaRPr lang="en-US" sz="2800" dirty="0" smtClean="0">
              <a:solidFill>
                <a:srgbClr val="007E39"/>
              </a:solidFill>
            </a:endParaRPr>
          </a:p>
          <a:p>
            <a:pPr marL="457200" lvl="2" indent="361950">
              <a:buBlip>
                <a:blip r:embed="rId2"/>
              </a:buBlip>
              <a:tabLst>
                <a:tab pos="361950" algn="l"/>
              </a:tabLst>
            </a:pPr>
            <a:r>
              <a:rPr lang="ru-RU" sz="2800" dirty="0" smtClean="0">
                <a:solidFill>
                  <a:srgbClr val="007E39"/>
                </a:solidFill>
              </a:rPr>
              <a:t>Замощение по шаблону </a:t>
            </a:r>
            <a:r>
              <a:rPr lang="en-US" sz="2800" dirty="0" smtClean="0">
                <a:solidFill>
                  <a:srgbClr val="007E39"/>
                </a:solidFill>
              </a:rPr>
              <a:t>(.bmp)</a:t>
            </a:r>
          </a:p>
          <a:p>
            <a:pPr indent="361950">
              <a:buBlip>
                <a:blip r:embed="rId2"/>
              </a:buBlip>
              <a:tabLst>
                <a:tab pos="361950" algn="l"/>
              </a:tabLst>
            </a:pPr>
            <a:r>
              <a:rPr lang="ru-RU" sz="2800" dirty="0" smtClean="0">
                <a:solidFill>
                  <a:srgbClr val="007E39"/>
                </a:solidFill>
              </a:rPr>
              <a:t>Возможность добавления графических или текстовых обозначений в верхней части тренда.</a:t>
            </a:r>
            <a:endParaRPr lang="en-US" sz="2800" dirty="0" smtClean="0">
              <a:solidFill>
                <a:srgbClr val="007E39"/>
              </a:solidFill>
            </a:endParaRPr>
          </a:p>
          <a:p>
            <a:pPr indent="361950">
              <a:buBlip>
                <a:blip r:embed="rId2"/>
              </a:buBlip>
            </a:pPr>
            <a:endParaRPr lang="en-US" sz="2800" dirty="0" smtClean="0">
              <a:solidFill>
                <a:srgbClr val="007E39"/>
              </a:solidFill>
            </a:endParaRPr>
          </a:p>
          <a:p>
            <a:pPr indent="361950">
              <a:buBlip>
                <a:blip r:embed="rId2"/>
              </a:buBlip>
            </a:pPr>
            <a:endParaRPr lang="en-US" sz="2800" dirty="0">
              <a:solidFill>
                <a:srgbClr val="007E39"/>
              </a:solidFill>
            </a:endParaRPr>
          </a:p>
        </p:txBody>
      </p:sp>
      <p:pic>
        <p:nvPicPr>
          <p:cNvPr id="5" name="Picture 4" descr="Trend RGB gradient and light green on dark green gr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3429000"/>
            <a:ext cx="4267200" cy="2988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Содержание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1138238" y="838200"/>
            <a:ext cx="62531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en-US" sz="2000" b="1" dirty="0" smtClean="0">
                <a:solidFill>
                  <a:srgbClr val="005C2A"/>
                </a:solidFill>
              </a:rPr>
              <a:t>InduSoft </a:t>
            </a:r>
            <a:r>
              <a:rPr lang="ru-RU" sz="2000" b="1" dirty="0" smtClean="0">
                <a:solidFill>
                  <a:srgbClr val="005C2A"/>
                </a:solidFill>
              </a:rPr>
              <a:t>Коротко о компании</a:t>
            </a:r>
            <a:endParaRPr lang="en-US" sz="2000" b="1" dirty="0" smtClean="0">
              <a:solidFill>
                <a:srgbClr val="005C2A"/>
              </a:solidFill>
            </a:endParaRPr>
          </a:p>
          <a:p>
            <a:pPr marL="690563" lvl="1" indent="-233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ru-RU" sz="2000" dirty="0" smtClean="0">
                <a:solidFill>
                  <a:srgbClr val="005C2A"/>
                </a:solidFill>
              </a:rPr>
              <a:t>Награды</a:t>
            </a:r>
            <a:endParaRPr lang="en-US" sz="2000" dirty="0" smtClean="0">
              <a:solidFill>
                <a:srgbClr val="005C2A"/>
              </a:solidFill>
            </a:endParaRPr>
          </a:p>
          <a:p>
            <a:pPr marL="233363" indent="-233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ru-RU" sz="2000" b="1" dirty="0" smtClean="0">
                <a:solidFill>
                  <a:srgbClr val="005C2A"/>
                </a:solidFill>
              </a:rPr>
              <a:t>Новые возможности </a:t>
            </a:r>
            <a:r>
              <a:rPr lang="en-US" sz="2000" b="1" dirty="0" smtClean="0">
                <a:solidFill>
                  <a:srgbClr val="005C2A"/>
                </a:solidFill>
              </a:rPr>
              <a:t>V7.1 </a:t>
            </a:r>
          </a:p>
          <a:p>
            <a:pPr marL="233363" indent="-233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ru-RU" sz="2000" b="1" dirty="0" smtClean="0">
                <a:solidFill>
                  <a:srgbClr val="005C2A"/>
                </a:solidFill>
              </a:rPr>
              <a:t>Доступные ресурсы</a:t>
            </a:r>
            <a:endParaRPr lang="en-US" sz="2000" b="1" dirty="0" smtClean="0">
              <a:solidFill>
                <a:srgbClr val="005C2A"/>
              </a:solidFill>
            </a:endParaRPr>
          </a:p>
          <a:p>
            <a:pPr marL="690563" lvl="1" indent="-233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ru-RU" sz="2000" dirty="0" smtClean="0">
                <a:solidFill>
                  <a:srgbClr val="005C2A"/>
                </a:solidFill>
              </a:rPr>
              <a:t>Информационные листы</a:t>
            </a:r>
            <a:r>
              <a:rPr lang="en-US" sz="2000" dirty="0" smtClean="0">
                <a:solidFill>
                  <a:srgbClr val="005C2A"/>
                </a:solidFill>
              </a:rPr>
              <a:t>, </a:t>
            </a:r>
            <a:r>
              <a:rPr lang="ru-RU" sz="2000" dirty="0" smtClean="0">
                <a:solidFill>
                  <a:srgbClr val="005C2A"/>
                </a:solidFill>
              </a:rPr>
              <a:t>Брошюры</a:t>
            </a:r>
            <a:r>
              <a:rPr lang="en-US" sz="2000" dirty="0" smtClean="0">
                <a:solidFill>
                  <a:srgbClr val="005C2A"/>
                </a:solidFill>
              </a:rPr>
              <a:t>, </a:t>
            </a:r>
            <a:r>
              <a:rPr lang="ru-RU" sz="2000" dirty="0" smtClean="0">
                <a:solidFill>
                  <a:srgbClr val="005C2A"/>
                </a:solidFill>
              </a:rPr>
              <a:t>Примеры</a:t>
            </a:r>
            <a:endParaRPr lang="en-US" sz="2000" dirty="0" smtClean="0">
              <a:solidFill>
                <a:srgbClr val="005C2A"/>
              </a:solidFill>
            </a:endParaRPr>
          </a:p>
          <a:p>
            <a:pPr marL="690563" lvl="1" indent="-233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en-US" sz="2000" dirty="0" smtClean="0">
                <a:solidFill>
                  <a:srgbClr val="005C2A"/>
                </a:solidFill>
              </a:rPr>
              <a:t>Web-</a:t>
            </a:r>
            <a:r>
              <a:rPr lang="ru-RU" sz="2000" dirty="0" smtClean="0">
                <a:solidFill>
                  <a:srgbClr val="005C2A"/>
                </a:solidFill>
              </a:rPr>
              <a:t>сайт</a:t>
            </a:r>
            <a:endParaRPr lang="en-US" sz="2000" dirty="0" smtClean="0">
              <a:solidFill>
                <a:srgbClr val="005C2A"/>
              </a:solidFill>
            </a:endParaRPr>
          </a:p>
          <a:p>
            <a:pPr marL="1147763" lvl="2" indent="-233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ru-RU" sz="2000" dirty="0" smtClean="0">
                <a:solidFill>
                  <a:srgbClr val="005C2A"/>
                </a:solidFill>
              </a:rPr>
              <a:t>Новейшие драйверы</a:t>
            </a:r>
            <a:endParaRPr lang="en-US" sz="2000" dirty="0" smtClean="0">
              <a:solidFill>
                <a:srgbClr val="005C2A"/>
              </a:solidFill>
            </a:endParaRPr>
          </a:p>
          <a:p>
            <a:pPr marL="690563" lvl="1" indent="-233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ru-RU" sz="2000" dirty="0" smtClean="0">
                <a:solidFill>
                  <a:srgbClr val="005C2A"/>
                </a:solidFill>
              </a:rPr>
              <a:t>Содержимое</a:t>
            </a:r>
            <a:r>
              <a:rPr lang="en-US" sz="2000" dirty="0" smtClean="0">
                <a:solidFill>
                  <a:srgbClr val="005C2A"/>
                </a:solidFill>
              </a:rPr>
              <a:t> DVD</a:t>
            </a:r>
          </a:p>
          <a:p>
            <a:pPr marL="1147763" lvl="2" indent="-233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ru-RU" sz="2000" dirty="0" smtClean="0">
                <a:solidFill>
                  <a:srgbClr val="005C2A"/>
                </a:solidFill>
              </a:rPr>
              <a:t>Презентации </a:t>
            </a:r>
            <a:endParaRPr lang="en-US" sz="2000" dirty="0" smtClean="0">
              <a:solidFill>
                <a:srgbClr val="005C2A"/>
              </a:solidFill>
            </a:endParaRPr>
          </a:p>
          <a:p>
            <a:pPr marL="1147763" lvl="2" indent="-233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en-US" sz="2000" dirty="0" smtClean="0">
                <a:solidFill>
                  <a:srgbClr val="005C2A"/>
                </a:solidFill>
              </a:rPr>
              <a:t>Demo</a:t>
            </a:r>
            <a:r>
              <a:rPr lang="ru-RU" sz="2000" dirty="0" smtClean="0">
                <a:solidFill>
                  <a:srgbClr val="005C2A"/>
                </a:solidFill>
              </a:rPr>
              <a:t>-проекты</a:t>
            </a:r>
            <a:endParaRPr lang="en-US" sz="2000" dirty="0" smtClean="0">
              <a:solidFill>
                <a:srgbClr val="005C2A"/>
              </a:solidFill>
            </a:endParaRPr>
          </a:p>
          <a:p>
            <a:pPr marL="233363" indent="-233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ru-RU" sz="2000" b="1" dirty="0" smtClean="0">
                <a:solidFill>
                  <a:srgbClr val="005C2A"/>
                </a:solidFill>
              </a:rPr>
              <a:t>Маркетинговые инициативы</a:t>
            </a:r>
            <a:endParaRPr lang="en-US" sz="2000" b="1" dirty="0" smtClean="0">
              <a:solidFill>
                <a:srgbClr val="005C2A"/>
              </a:solidFill>
            </a:endParaRPr>
          </a:p>
          <a:p>
            <a:pPr marL="690563" lvl="2" indent="-233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ru-RU" sz="2000" dirty="0" smtClean="0">
                <a:solidFill>
                  <a:srgbClr val="005C2A"/>
                </a:solidFill>
              </a:rPr>
              <a:t>Блог</a:t>
            </a:r>
            <a:r>
              <a:rPr lang="en-US" sz="2000" dirty="0" smtClean="0">
                <a:solidFill>
                  <a:srgbClr val="005C2A"/>
                </a:solidFill>
              </a:rPr>
              <a:t>, </a:t>
            </a:r>
            <a:r>
              <a:rPr lang="ru-RU" sz="2000" dirty="0" smtClean="0">
                <a:solidFill>
                  <a:srgbClr val="005C2A"/>
                </a:solidFill>
              </a:rPr>
              <a:t>Социальные медиа</a:t>
            </a:r>
            <a:r>
              <a:rPr lang="en-US" sz="2000" dirty="0" smtClean="0">
                <a:solidFill>
                  <a:srgbClr val="005C2A"/>
                </a:solidFill>
              </a:rPr>
              <a:t> (twitter, facebook, youtube) </a:t>
            </a:r>
          </a:p>
          <a:p>
            <a:pPr marL="233363" indent="-233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ru-RU" sz="2000" b="1" dirty="0" smtClean="0">
                <a:solidFill>
                  <a:srgbClr val="005C2A"/>
                </a:solidFill>
              </a:rPr>
              <a:t>Уровни лицензирования</a:t>
            </a:r>
            <a:endParaRPr lang="en-US" sz="2000" dirty="0" smtClean="0">
              <a:solidFill>
                <a:srgbClr val="005C2A"/>
              </a:solidFill>
            </a:endParaRPr>
          </a:p>
          <a:p>
            <a:pPr marL="233363" indent="-233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ru-RU" sz="2000" b="1" dirty="0" smtClean="0">
                <a:solidFill>
                  <a:srgbClr val="005C2A"/>
                </a:solidFill>
              </a:rPr>
              <a:t>Напутствие</a:t>
            </a:r>
            <a:endParaRPr lang="en-US" sz="2000" b="1" dirty="0" smtClean="0">
              <a:solidFill>
                <a:srgbClr val="005C2A"/>
              </a:solidFill>
            </a:endParaRPr>
          </a:p>
          <a:p>
            <a:pPr marL="233363" indent="-233363">
              <a:lnSpc>
                <a:spcPct val="9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ru-RU" sz="2000" b="1" dirty="0" smtClean="0">
                <a:solidFill>
                  <a:srgbClr val="005C2A"/>
                </a:solidFill>
              </a:rPr>
              <a:t>Обратная связь</a:t>
            </a:r>
            <a:endParaRPr lang="en-US" sz="2000" b="1" dirty="0">
              <a:solidFill>
                <a:srgbClr val="005C2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Защита проекта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838200"/>
            <a:ext cx="3657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E39"/>
                </a:solidFill>
              </a:rPr>
              <a:t>Вы или ваши клиенты имеют свои оригинальные </a:t>
            </a:r>
            <a:r>
              <a:rPr lang="en-US" sz="3200" dirty="0" smtClean="0">
                <a:solidFill>
                  <a:srgbClr val="007E39"/>
                </a:solidFill>
              </a:rPr>
              <a:t>VBScript </a:t>
            </a:r>
            <a:r>
              <a:rPr lang="ru-RU" sz="3200" dirty="0" smtClean="0">
                <a:solidFill>
                  <a:srgbClr val="007E39"/>
                </a:solidFill>
              </a:rPr>
              <a:t>макросы</a:t>
            </a:r>
            <a:r>
              <a:rPr lang="en-US" sz="3200" dirty="0" smtClean="0">
                <a:solidFill>
                  <a:srgbClr val="007E39"/>
                </a:solidFill>
              </a:rPr>
              <a:t>?</a:t>
            </a:r>
          </a:p>
          <a:p>
            <a:endParaRPr lang="en-US" sz="3200" dirty="0" smtClean="0">
              <a:solidFill>
                <a:srgbClr val="007E39"/>
              </a:solidFill>
            </a:endParaRPr>
          </a:p>
          <a:p>
            <a:r>
              <a:rPr lang="ru-RU" sz="3200" dirty="0" smtClean="0">
                <a:solidFill>
                  <a:srgbClr val="007E39"/>
                </a:solidFill>
              </a:rPr>
              <a:t>Как насчет графики или другого функционала, который бы вы хотели защитить?</a:t>
            </a:r>
            <a:endParaRPr lang="en-US" sz="2800" dirty="0">
              <a:solidFill>
                <a:srgbClr val="007E39"/>
              </a:solidFill>
            </a:endParaRPr>
          </a:p>
        </p:txBody>
      </p:sp>
      <p:pic>
        <p:nvPicPr>
          <p:cNvPr id="5" name="Picture 4" descr="IPProte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447800"/>
            <a:ext cx="4281965" cy="313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Улучшенная безопасность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733246"/>
            <a:ext cx="8229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Blip>
                <a:blip r:embed="rId2"/>
              </a:buBlip>
            </a:pPr>
            <a:r>
              <a:rPr lang="ru-RU" sz="2800" dirty="0" smtClean="0">
                <a:solidFill>
                  <a:srgbClr val="007E39"/>
                </a:solidFill>
              </a:rPr>
              <a:t>Интеграция проекта с системой безопасности </a:t>
            </a:r>
            <a:r>
              <a:rPr lang="en-US" sz="2800" dirty="0" smtClean="0">
                <a:solidFill>
                  <a:srgbClr val="007E39"/>
                </a:solidFill>
              </a:rPr>
              <a:t>Microsoft Active Directory </a:t>
            </a:r>
            <a:r>
              <a:rPr lang="ru-RU" sz="2800" dirty="0" smtClean="0">
                <a:solidFill>
                  <a:srgbClr val="007E39"/>
                </a:solidFill>
              </a:rPr>
              <a:t>с использованием протокола</a:t>
            </a:r>
            <a:r>
              <a:rPr lang="en-US" sz="2800" dirty="0" smtClean="0">
                <a:solidFill>
                  <a:srgbClr val="007E39"/>
                </a:solidFill>
              </a:rPr>
              <a:t> LDAP</a:t>
            </a:r>
          </a:p>
          <a:p>
            <a:pPr marL="361950" indent="-361950">
              <a:buBlip>
                <a:blip r:embed="rId2"/>
              </a:buBlip>
            </a:pPr>
            <a:r>
              <a:rPr lang="ru-RU" sz="2800" dirty="0" smtClean="0">
                <a:solidFill>
                  <a:srgbClr val="007E39"/>
                </a:solidFill>
              </a:rPr>
              <a:t>Распределение настроек системы безопасности между несколькими станциями.</a:t>
            </a:r>
            <a:endParaRPr lang="en-US" sz="2800" dirty="0" smtClean="0">
              <a:solidFill>
                <a:srgbClr val="007E39"/>
              </a:solidFill>
            </a:endParaRPr>
          </a:p>
          <a:p>
            <a:pPr marL="361950" indent="-361950">
              <a:buBlip>
                <a:blip r:embed="rId2"/>
              </a:buBlip>
            </a:pPr>
            <a:r>
              <a:rPr lang="ru-RU" sz="2800" dirty="0" smtClean="0">
                <a:solidFill>
                  <a:srgbClr val="007E39"/>
                </a:solidFill>
              </a:rPr>
              <a:t>Импорт</a:t>
            </a:r>
            <a:r>
              <a:rPr lang="en-US" sz="2800" dirty="0" smtClean="0">
                <a:solidFill>
                  <a:srgbClr val="007E39"/>
                </a:solidFill>
              </a:rPr>
              <a:t>/</a:t>
            </a:r>
            <a:r>
              <a:rPr lang="ru-RU" sz="2800" dirty="0" smtClean="0">
                <a:solidFill>
                  <a:srgbClr val="007E39"/>
                </a:solidFill>
              </a:rPr>
              <a:t>Экспорт настроек системы безопасности</a:t>
            </a:r>
            <a:endParaRPr lang="en-US" sz="2800" dirty="0" smtClean="0">
              <a:solidFill>
                <a:srgbClr val="007E39"/>
              </a:solidFill>
            </a:endParaRPr>
          </a:p>
          <a:p>
            <a:pPr marL="361950" indent="-361950">
              <a:buBlip>
                <a:blip r:embed="rId2"/>
              </a:buBlip>
            </a:pPr>
            <a:r>
              <a:rPr lang="ru-RU" sz="2800" dirty="0" smtClean="0">
                <a:solidFill>
                  <a:srgbClr val="007E39"/>
                </a:solidFill>
              </a:rPr>
              <a:t>Кэширование аутентификационной информации системы безопасности</a:t>
            </a:r>
            <a:endParaRPr lang="en-US" sz="2800" dirty="0" smtClean="0">
              <a:solidFill>
                <a:srgbClr val="007E39"/>
              </a:solidFill>
            </a:endParaRPr>
          </a:p>
          <a:p>
            <a:pPr marL="361950" indent="-361950">
              <a:buBlip>
                <a:blip r:embed="rId2"/>
              </a:buBlip>
            </a:pPr>
            <a:r>
              <a:rPr lang="ru-RU" sz="2800" dirty="0" smtClean="0">
                <a:solidFill>
                  <a:srgbClr val="007E39"/>
                </a:solidFill>
              </a:rPr>
              <a:t>Связывание</a:t>
            </a:r>
            <a:r>
              <a:rPr lang="en-US" sz="2800" dirty="0" smtClean="0">
                <a:solidFill>
                  <a:srgbClr val="007E39"/>
                </a:solidFill>
              </a:rPr>
              <a:t> “</a:t>
            </a:r>
            <a:r>
              <a:rPr lang="ru-RU" sz="2800" dirty="0" smtClean="0">
                <a:solidFill>
                  <a:srgbClr val="007E39"/>
                </a:solidFill>
              </a:rPr>
              <a:t>пользователей</a:t>
            </a:r>
            <a:r>
              <a:rPr lang="en-US" sz="2800" dirty="0" smtClean="0">
                <a:solidFill>
                  <a:srgbClr val="007E39"/>
                </a:solidFill>
              </a:rPr>
              <a:t>”</a:t>
            </a:r>
            <a:r>
              <a:rPr lang="ru-RU" sz="2800" dirty="0" smtClean="0">
                <a:solidFill>
                  <a:srgbClr val="007E39"/>
                </a:solidFill>
              </a:rPr>
              <a:t>                                   </a:t>
            </a:r>
            <a:r>
              <a:rPr lang="en-US" sz="2800" dirty="0" smtClean="0">
                <a:solidFill>
                  <a:srgbClr val="007E39"/>
                </a:solidFill>
              </a:rPr>
              <a:t>           c </a:t>
            </a:r>
            <a:r>
              <a:rPr lang="ru-RU" sz="2800" dirty="0" smtClean="0">
                <a:solidFill>
                  <a:srgbClr val="007E39"/>
                </a:solidFill>
              </a:rPr>
              <a:t>несколькими </a:t>
            </a:r>
            <a:r>
              <a:rPr lang="en-US" sz="2800" dirty="0" smtClean="0">
                <a:solidFill>
                  <a:srgbClr val="007E39"/>
                </a:solidFill>
              </a:rPr>
              <a:t>“</a:t>
            </a:r>
            <a:r>
              <a:rPr lang="ru-RU" sz="2800" dirty="0" smtClean="0">
                <a:solidFill>
                  <a:srgbClr val="007E39"/>
                </a:solidFill>
              </a:rPr>
              <a:t>группами</a:t>
            </a:r>
            <a:r>
              <a:rPr lang="en-US" sz="2800" dirty="0" smtClean="0">
                <a:solidFill>
                  <a:srgbClr val="007E39"/>
                </a:solidFill>
              </a:rPr>
              <a:t>”</a:t>
            </a:r>
          </a:p>
          <a:p>
            <a:pPr marL="361950" indent="-361950">
              <a:buBlip>
                <a:blip r:embed="rId2"/>
              </a:buBlip>
            </a:pPr>
            <a:r>
              <a:rPr lang="ru-RU" sz="2800" dirty="0" smtClean="0">
                <a:solidFill>
                  <a:srgbClr val="007E39"/>
                </a:solidFill>
              </a:rPr>
              <a:t>Новый мастер настройки                                                  системы безопасности</a:t>
            </a:r>
            <a:endParaRPr lang="en-US" sz="2800" dirty="0">
              <a:solidFill>
                <a:srgbClr val="007E39"/>
              </a:solidFill>
            </a:endParaRPr>
          </a:p>
        </p:txBody>
      </p:sp>
      <p:pic>
        <p:nvPicPr>
          <p:cNvPr id="7" name="Picture 6" descr="Security Wizar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4114800"/>
            <a:ext cx="3048000" cy="2061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Мультиязыковая поддержка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733246"/>
            <a:ext cx="82296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E39"/>
                </a:solidFill>
              </a:rPr>
              <a:t>Сокращение ошибок, устранение неточностей</a:t>
            </a:r>
            <a:endParaRPr lang="en-US" sz="3200" dirty="0" smtClean="0">
              <a:solidFill>
                <a:srgbClr val="007E39"/>
              </a:solidFill>
            </a:endParaRPr>
          </a:p>
          <a:p>
            <a:pPr indent="361950">
              <a:buBlip>
                <a:blip r:embed="rId3"/>
              </a:buBlip>
            </a:pPr>
            <a:r>
              <a:rPr lang="ru-RU" sz="3200" dirty="0" smtClean="0">
                <a:solidFill>
                  <a:srgbClr val="007E39"/>
                </a:solidFill>
              </a:rPr>
              <a:t>Больше нет ручного заполнения таблицы переводов</a:t>
            </a:r>
            <a:endParaRPr lang="en-US" sz="3200" dirty="0" smtClean="0">
              <a:solidFill>
                <a:srgbClr val="007E39"/>
              </a:solidFill>
            </a:endParaRPr>
          </a:p>
          <a:p>
            <a:pPr indent="361950">
              <a:buBlip>
                <a:blip r:embed="rId3"/>
              </a:buBlip>
            </a:pPr>
            <a:r>
              <a:rPr lang="ru-RU" sz="3200" dirty="0" smtClean="0">
                <a:solidFill>
                  <a:srgbClr val="007E39"/>
                </a:solidFill>
              </a:rPr>
              <a:t>Теперь доступен </a:t>
            </a:r>
            <a:r>
              <a:rPr lang="en-US" sz="3200" dirty="0" smtClean="0">
                <a:solidFill>
                  <a:srgbClr val="007E39"/>
                </a:solidFill>
              </a:rPr>
              <a:t>online-</a:t>
            </a:r>
            <a:r>
              <a:rPr lang="ru-RU" sz="3200" dirty="0" smtClean="0">
                <a:solidFill>
                  <a:srgbClr val="007E39"/>
                </a:solidFill>
              </a:rPr>
              <a:t>перевод в одно нажатие</a:t>
            </a:r>
            <a:endParaRPr lang="en-US" sz="3200" dirty="0" smtClean="0">
              <a:solidFill>
                <a:srgbClr val="007E39"/>
              </a:solidFill>
            </a:endParaRPr>
          </a:p>
          <a:p>
            <a:pPr indent="361950">
              <a:buBlip>
                <a:blip r:embed="rId3"/>
              </a:buBlip>
            </a:pPr>
            <a:r>
              <a:rPr lang="ru-RU" sz="3200" dirty="0" smtClean="0">
                <a:solidFill>
                  <a:srgbClr val="007E39"/>
                </a:solidFill>
              </a:rPr>
              <a:t>Новый, простой                                  интерфейс</a:t>
            </a:r>
            <a:endParaRPr lang="en-US" sz="3200" dirty="0" smtClean="0">
              <a:solidFill>
                <a:srgbClr val="007E39"/>
              </a:solidFill>
            </a:endParaRPr>
          </a:p>
          <a:p>
            <a:pPr>
              <a:buBlip>
                <a:blip r:embed="rId3"/>
              </a:buBlip>
            </a:pPr>
            <a:endParaRPr lang="en-US" sz="3200" dirty="0" smtClean="0">
              <a:solidFill>
                <a:srgbClr val="007E39"/>
              </a:solidFill>
            </a:endParaRPr>
          </a:p>
          <a:p>
            <a:pPr>
              <a:buBlip>
                <a:blip r:embed="rId3"/>
              </a:buBlip>
            </a:pPr>
            <a:endParaRPr lang="en-US" sz="3200" dirty="0" smtClean="0">
              <a:solidFill>
                <a:srgbClr val="007E39"/>
              </a:solidFill>
            </a:endParaRPr>
          </a:p>
          <a:p>
            <a:pPr>
              <a:buBlip>
                <a:blip r:embed="rId3"/>
              </a:buBlip>
            </a:pPr>
            <a:endParaRPr lang="en-US" sz="2800" dirty="0">
              <a:solidFill>
                <a:srgbClr val="007E39"/>
              </a:solidFill>
            </a:endParaRPr>
          </a:p>
        </p:txBody>
      </p:sp>
      <p:pic>
        <p:nvPicPr>
          <p:cNvPr id="5" name="Picture 4" descr="Transl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3124200"/>
            <a:ext cx="5029200" cy="302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Инструменты конфигурирования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733246"/>
            <a:ext cx="822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E39"/>
                </a:solidFill>
              </a:rPr>
              <a:t>Вместо скриптов более простые в использовании формы конфигурирования для</a:t>
            </a:r>
            <a:r>
              <a:rPr lang="en-US" sz="3200" dirty="0" smtClean="0">
                <a:solidFill>
                  <a:srgbClr val="007E39"/>
                </a:solidFill>
              </a:rPr>
              <a:t>:</a:t>
            </a: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rgbClr val="007E39"/>
                </a:solidFill>
              </a:rPr>
              <a:t> SMTP</a:t>
            </a: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rgbClr val="007E39"/>
                </a:solidFill>
              </a:rPr>
              <a:t> FTP</a:t>
            </a:r>
          </a:p>
          <a:p>
            <a:endParaRPr lang="en-US" sz="3200" dirty="0" smtClean="0">
              <a:solidFill>
                <a:srgbClr val="007E3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3200" dirty="0" smtClean="0">
              <a:solidFill>
                <a:srgbClr val="007E3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800" dirty="0">
              <a:solidFill>
                <a:srgbClr val="007E39"/>
              </a:solidFill>
            </a:endParaRPr>
          </a:p>
        </p:txBody>
      </p:sp>
      <p:pic>
        <p:nvPicPr>
          <p:cNvPr id="7" name="Picture 6" descr="SMTP conf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1981200"/>
            <a:ext cx="3692071" cy="3352800"/>
          </a:xfrm>
          <a:prstGeom prst="rect">
            <a:avLst/>
          </a:prstGeom>
        </p:spPr>
      </p:pic>
      <p:pic>
        <p:nvPicPr>
          <p:cNvPr id="10" name="Picture 9" descr="FTP conf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2743200"/>
            <a:ext cx="369073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Новые и обновленные драйверы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915412"/>
            <a:ext cx="8229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E39"/>
                </a:solidFill>
              </a:rPr>
              <a:t>Отсутствие дополнительных расходов.</a:t>
            </a:r>
            <a:r>
              <a:rPr lang="en-US" sz="3200" b="1" dirty="0" smtClean="0">
                <a:solidFill>
                  <a:srgbClr val="007E39"/>
                </a:solidFill>
              </a:rPr>
              <a:t> </a:t>
            </a:r>
            <a:r>
              <a:rPr lang="ru-RU" sz="3200" b="1" dirty="0" smtClean="0">
                <a:solidFill>
                  <a:srgbClr val="007E39"/>
                </a:solidFill>
              </a:rPr>
              <a:t>Все включено</a:t>
            </a:r>
            <a:endParaRPr lang="en-US" sz="3200" b="1" dirty="0" smtClean="0">
              <a:solidFill>
                <a:srgbClr val="007E39"/>
              </a:solidFill>
            </a:endParaRPr>
          </a:p>
          <a:p>
            <a:endParaRPr lang="en-US" sz="3200" b="1" dirty="0" smtClean="0">
              <a:solidFill>
                <a:srgbClr val="007E39"/>
              </a:solidFill>
            </a:endParaRP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rgbClr val="007E39"/>
                </a:solidFill>
              </a:rPr>
              <a:t> CAN/CANopen (master or slave)</a:t>
            </a: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rgbClr val="007E39"/>
                </a:solidFill>
              </a:rPr>
              <a:t> Eaton ELC (PLCs)</a:t>
            </a: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rgbClr val="007E39"/>
                </a:solidFill>
              </a:rPr>
              <a:t> Opto 22</a:t>
            </a: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rgbClr val="007E39"/>
                </a:solidFill>
              </a:rPr>
              <a:t> Siemens (SIEME, SIETH, SIPPI)</a:t>
            </a: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rgbClr val="007E39"/>
                </a:solidFill>
              </a:rPr>
              <a:t> BACnet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OPC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917912"/>
            <a:ext cx="82296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E39"/>
                </a:solidFill>
              </a:rPr>
              <a:t>В дополнении к </a:t>
            </a:r>
            <a:r>
              <a:rPr lang="en-US" sz="3200" dirty="0" smtClean="0">
                <a:solidFill>
                  <a:srgbClr val="007E39"/>
                </a:solidFill>
              </a:rPr>
              <a:t>“</a:t>
            </a:r>
            <a:r>
              <a:rPr lang="ru-RU" sz="3200" dirty="0" smtClean="0">
                <a:solidFill>
                  <a:srgbClr val="007E39"/>
                </a:solidFill>
              </a:rPr>
              <a:t>классическому</a:t>
            </a:r>
            <a:r>
              <a:rPr lang="en-US" sz="3200" dirty="0" smtClean="0">
                <a:solidFill>
                  <a:srgbClr val="007E39"/>
                </a:solidFill>
              </a:rPr>
              <a:t>” OPC (</a:t>
            </a:r>
            <a:r>
              <a:rPr lang="ru-RU" sz="3200" dirty="0" smtClean="0">
                <a:solidFill>
                  <a:srgbClr val="007E39"/>
                </a:solidFill>
              </a:rPr>
              <a:t>клиент</a:t>
            </a:r>
            <a:r>
              <a:rPr lang="en-US" sz="3200" dirty="0" smtClean="0">
                <a:solidFill>
                  <a:srgbClr val="007E39"/>
                </a:solidFill>
              </a:rPr>
              <a:t> </a:t>
            </a:r>
            <a:r>
              <a:rPr lang="ru-RU" sz="3200" dirty="0" smtClean="0">
                <a:solidFill>
                  <a:srgbClr val="007E39"/>
                </a:solidFill>
              </a:rPr>
              <a:t>и</a:t>
            </a:r>
            <a:r>
              <a:rPr lang="en-US" sz="3200" dirty="0" smtClean="0">
                <a:solidFill>
                  <a:srgbClr val="007E39"/>
                </a:solidFill>
              </a:rPr>
              <a:t> </a:t>
            </a:r>
            <a:r>
              <a:rPr lang="ru-RU" sz="3200" dirty="0" smtClean="0">
                <a:solidFill>
                  <a:srgbClr val="007E39"/>
                </a:solidFill>
              </a:rPr>
              <a:t>сервер</a:t>
            </a:r>
            <a:r>
              <a:rPr lang="en-US" sz="3200" dirty="0" smtClean="0">
                <a:solidFill>
                  <a:srgbClr val="007E39"/>
                </a:solidFill>
              </a:rPr>
              <a:t>)</a:t>
            </a:r>
          </a:p>
          <a:p>
            <a:pPr>
              <a:buBlip>
                <a:blip r:embed="rId2"/>
              </a:buBlip>
            </a:pPr>
            <a:endParaRPr lang="en-US" sz="3200" dirty="0" smtClean="0">
              <a:solidFill>
                <a:srgbClr val="007E39"/>
              </a:solidFill>
            </a:endParaRP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rgbClr val="007E39"/>
                </a:solidFill>
              </a:rPr>
              <a:t> OPC UA (Unified Architecture) </a:t>
            </a:r>
            <a:r>
              <a:rPr lang="ru-RU" sz="3200" dirty="0" smtClean="0">
                <a:solidFill>
                  <a:srgbClr val="007E39"/>
                </a:solidFill>
              </a:rPr>
              <a:t>клиент</a:t>
            </a:r>
            <a:endParaRPr lang="en-US" sz="3200" dirty="0" smtClean="0">
              <a:solidFill>
                <a:srgbClr val="007E39"/>
              </a:solidFill>
            </a:endParaRPr>
          </a:p>
          <a:p>
            <a:pPr lvl="1">
              <a:buBlip>
                <a:blip r:embed="rId2"/>
              </a:buBlip>
            </a:pPr>
            <a:r>
              <a:rPr lang="en-US" sz="3200" dirty="0" smtClean="0">
                <a:solidFill>
                  <a:srgbClr val="007E39"/>
                </a:solidFill>
              </a:rPr>
              <a:t> </a:t>
            </a:r>
            <a:r>
              <a:rPr lang="ru-RU" sz="3200" dirty="0" smtClean="0">
                <a:solidFill>
                  <a:srgbClr val="007E39"/>
                </a:solidFill>
              </a:rPr>
              <a:t>Платформонезависимость</a:t>
            </a:r>
            <a:endParaRPr lang="en-US" sz="3200" dirty="0" smtClean="0">
              <a:solidFill>
                <a:srgbClr val="007E39"/>
              </a:solidFill>
            </a:endParaRPr>
          </a:p>
          <a:p>
            <a:pPr>
              <a:buBlip>
                <a:blip r:embed="rId2"/>
              </a:buBlip>
            </a:pPr>
            <a:endParaRPr lang="en-US" sz="3200" dirty="0" smtClean="0">
              <a:solidFill>
                <a:srgbClr val="007E39"/>
              </a:solidFill>
            </a:endParaRP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rgbClr val="007E39"/>
                </a:solidFill>
              </a:rPr>
              <a:t> OPC Xi (Express Interface) </a:t>
            </a:r>
            <a:r>
              <a:rPr lang="ru-RU" sz="3200" dirty="0" smtClean="0">
                <a:solidFill>
                  <a:srgbClr val="007E39"/>
                </a:solidFill>
              </a:rPr>
              <a:t>клиент</a:t>
            </a:r>
            <a:endParaRPr lang="en-US" sz="3200" dirty="0" smtClean="0">
              <a:solidFill>
                <a:srgbClr val="007E39"/>
              </a:solidFill>
            </a:endParaRPr>
          </a:p>
          <a:p>
            <a:pPr marL="857250" lvl="1" indent="-400050">
              <a:buBlip>
                <a:blip r:embed="rId2"/>
              </a:buBlip>
            </a:pPr>
            <a:r>
              <a:rPr lang="ru-RU" sz="3200" dirty="0" smtClean="0">
                <a:solidFill>
                  <a:srgbClr val="007E39"/>
                </a:solidFill>
              </a:rPr>
              <a:t>На базе </a:t>
            </a:r>
            <a:r>
              <a:rPr lang="en-US" sz="3200" dirty="0" smtClean="0">
                <a:solidFill>
                  <a:srgbClr val="007E39"/>
                </a:solidFill>
              </a:rPr>
              <a:t>Windows Communication Foundation (WCF) </a:t>
            </a:r>
            <a:r>
              <a:rPr lang="ru-RU" sz="3200" dirty="0" smtClean="0">
                <a:solidFill>
                  <a:srgbClr val="007E39"/>
                </a:solidFill>
              </a:rPr>
              <a:t>компонент </a:t>
            </a:r>
            <a:r>
              <a:rPr lang="en-US" sz="3200" dirty="0" smtClean="0">
                <a:solidFill>
                  <a:srgbClr val="007E39"/>
                </a:solidFill>
              </a:rPr>
              <a:t>.NET</a:t>
            </a:r>
          </a:p>
          <a:p>
            <a:pPr lvl="1">
              <a:buBlip>
                <a:blip r:embed="rId2"/>
              </a:buBlip>
            </a:pPr>
            <a:r>
              <a:rPr lang="en-US" sz="3200" dirty="0" smtClean="0">
                <a:solidFill>
                  <a:srgbClr val="007E39"/>
                </a:solidFill>
              </a:rPr>
              <a:t> </a:t>
            </a:r>
            <a:r>
              <a:rPr lang="ru-RU" sz="3200" dirty="0" smtClean="0">
                <a:solidFill>
                  <a:srgbClr val="007E39"/>
                </a:solidFill>
              </a:rPr>
              <a:t>Безопасность, присущая</a:t>
            </a:r>
            <a:r>
              <a:rPr lang="en-US" sz="3200" dirty="0" smtClean="0">
                <a:solidFill>
                  <a:srgbClr val="007E39"/>
                </a:solidFill>
              </a:rPr>
              <a:t> WCF </a:t>
            </a:r>
          </a:p>
          <a:p>
            <a:pPr>
              <a:buBlip>
                <a:blip r:embed="rId2"/>
              </a:buBlip>
            </a:pPr>
            <a:endParaRPr lang="en-US" sz="3200" dirty="0" smtClean="0">
              <a:solidFill>
                <a:srgbClr val="007E39"/>
              </a:solidFill>
            </a:endParaRPr>
          </a:p>
          <a:p>
            <a:pPr>
              <a:buBlip>
                <a:blip r:embed="rId2"/>
              </a:buBlip>
            </a:pPr>
            <a:endParaRPr lang="en-US" sz="3200" dirty="0" smtClean="0">
              <a:solidFill>
                <a:srgbClr val="007E39"/>
              </a:solidFill>
            </a:endParaRPr>
          </a:p>
          <a:p>
            <a:pPr>
              <a:buBlip>
                <a:blip r:embed="rId2"/>
              </a:buBlip>
            </a:pPr>
            <a:endParaRPr lang="en-US" sz="2800" dirty="0">
              <a:solidFill>
                <a:srgbClr val="007E3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9251" y="927100"/>
            <a:ext cx="8185150" cy="113030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7E39"/>
                </a:solidFill>
              </a:rPr>
              <a:t>Устанавливаются с</a:t>
            </a:r>
            <a:r>
              <a:rPr lang="en-US" dirty="0" smtClean="0">
                <a:solidFill>
                  <a:srgbClr val="007E39"/>
                </a:solidFill>
              </a:rPr>
              <a:t> DVD,  (60</a:t>
            </a:r>
            <a:r>
              <a:rPr lang="ru-RU" dirty="0" smtClean="0">
                <a:solidFill>
                  <a:srgbClr val="007E39"/>
                </a:solidFill>
              </a:rPr>
              <a:t>-и дневная оценочная лицензия</a:t>
            </a:r>
            <a:r>
              <a:rPr lang="en-US" dirty="0" smtClean="0">
                <a:solidFill>
                  <a:srgbClr val="007E39"/>
                </a:solidFill>
              </a:rPr>
              <a:t>)</a:t>
            </a:r>
            <a:endParaRPr lang="en-US" dirty="0">
              <a:solidFill>
                <a:srgbClr val="007E3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057400"/>
            <a:ext cx="373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b="1" dirty="0" smtClean="0">
                <a:solidFill>
                  <a:srgbClr val="007E39"/>
                </a:solidFill>
              </a:rPr>
              <a:t> DCS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ABB GCOM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Apacs Direct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Bailey Direct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Fisher Provox Direct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Foxboro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Mark V &amp; VI (GSM)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Mark V Direct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Honeywell TPS (TDC 3000)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RS3 RNI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Triconex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Yokogawa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 </a:t>
            </a:r>
            <a:endParaRPr lang="en-US" dirty="0">
              <a:solidFill>
                <a:srgbClr val="007E3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2057400"/>
            <a:ext cx="419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E39"/>
                </a:solidFill>
              </a:rPr>
              <a:t>Standard OPC Server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Johnson Controls N1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Johnson Controls N2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Lonworks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Powerlogic SMS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007E39"/>
                </a:solidFill>
              </a:rPr>
              <a:t>SCADA OPC Server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DNP3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Roc/Roc+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IEC 60870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IEC 61850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Modbus</a:t>
            </a:r>
          </a:p>
          <a:p>
            <a:r>
              <a:rPr lang="en-US" dirty="0" smtClean="0">
                <a:solidFill>
                  <a:srgbClr val="007E39"/>
                </a:solidFill>
              </a:rPr>
              <a:t>OPC Server </a:t>
            </a:r>
            <a:r>
              <a:rPr lang="ru-RU" dirty="0" smtClean="0">
                <a:solidFill>
                  <a:srgbClr val="007E39"/>
                </a:solidFill>
              </a:rPr>
              <a:t>для</a:t>
            </a:r>
            <a:r>
              <a:rPr lang="en-US" dirty="0" smtClean="0">
                <a:solidFill>
                  <a:srgbClr val="007E39"/>
                </a:solidFill>
              </a:rPr>
              <a:t> Omni Flow Computers</a:t>
            </a:r>
          </a:p>
          <a:p>
            <a:endParaRPr lang="en-US" dirty="0">
              <a:solidFill>
                <a:srgbClr val="007E3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Matrikon OPC Servers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Новые функции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733246"/>
            <a:ext cx="82296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E39"/>
                </a:solidFill>
              </a:rPr>
              <a:t>Новые функции встроенного скриптового языка</a:t>
            </a:r>
            <a:r>
              <a:rPr lang="en-US" sz="3200" dirty="0" smtClean="0">
                <a:solidFill>
                  <a:srgbClr val="007E39"/>
                </a:solidFill>
              </a:rPr>
              <a:t>:</a:t>
            </a: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rgbClr val="007E39"/>
                </a:solidFill>
              </a:rPr>
              <a:t> SaveScreenShot()</a:t>
            </a: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rgbClr val="007E39"/>
                </a:solidFill>
              </a:rPr>
              <a:t> ShowInPlaceInput()</a:t>
            </a: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rgbClr val="007E39"/>
                </a:solidFill>
              </a:rPr>
              <a:t> RunGlobalProcedureOnTrue()</a:t>
            </a: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rgbClr val="007E39"/>
                </a:solidFill>
              </a:rPr>
              <a:t> RunGlobalProcedureOnFalse()</a:t>
            </a:r>
          </a:p>
          <a:p>
            <a:pPr>
              <a:buBlip>
                <a:blip r:embed="rId2"/>
              </a:buBlip>
            </a:pPr>
            <a:r>
              <a:rPr lang="en-US" sz="3200" dirty="0" smtClean="0">
                <a:solidFill>
                  <a:srgbClr val="007E39"/>
                </a:solidFill>
              </a:rPr>
              <a:t> RunGlobalProcedureOnTrigger()</a:t>
            </a:r>
          </a:p>
          <a:p>
            <a:pPr>
              <a:buBlip>
                <a:blip r:embed="rId2"/>
              </a:buBlip>
            </a:pPr>
            <a:endParaRPr lang="en-US" sz="3200" dirty="0" smtClean="0">
              <a:solidFill>
                <a:srgbClr val="007E39"/>
              </a:solidFill>
            </a:endParaRPr>
          </a:p>
          <a:p>
            <a:pPr>
              <a:buBlip>
                <a:blip r:embed="rId2"/>
              </a:buBlip>
            </a:pPr>
            <a:endParaRPr lang="en-US" sz="3200" dirty="0" smtClean="0">
              <a:solidFill>
                <a:srgbClr val="007E39"/>
              </a:solidFill>
            </a:endParaRPr>
          </a:p>
          <a:p>
            <a:pPr>
              <a:buBlip>
                <a:blip r:embed="rId2"/>
              </a:buBlip>
            </a:pPr>
            <a:endParaRPr lang="en-US" sz="3200" dirty="0" smtClean="0">
              <a:solidFill>
                <a:srgbClr val="007E39"/>
              </a:solidFill>
            </a:endParaRPr>
          </a:p>
          <a:p>
            <a:pPr>
              <a:buBlip>
                <a:blip r:embed="rId2"/>
              </a:buBlip>
            </a:pPr>
            <a:endParaRPr lang="en-US" sz="2800" dirty="0">
              <a:solidFill>
                <a:srgbClr val="007E3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Компания </a:t>
            </a:r>
            <a:r>
              <a:rPr lang="en-US" b="1" dirty="0" err="1"/>
              <a:t>InduSoft</a:t>
            </a:r>
            <a:r>
              <a:rPr lang="en-US" b="1" dirty="0"/>
              <a:t> </a:t>
            </a:r>
            <a:r>
              <a:rPr lang="ru-RU" b="1" dirty="0"/>
              <a:t>получает  призы читателей журнала </a:t>
            </a:r>
            <a:r>
              <a:rPr lang="en-US" b="1" dirty="0"/>
              <a:t>Control Engineering </a:t>
            </a:r>
            <a:r>
              <a:rPr lang="ru-RU" b="1" dirty="0"/>
              <a:t>«Выбор инженеров 2013» сразу в трех номинациях!</a:t>
            </a:r>
            <a:endParaRPr lang="ru-RU" dirty="0"/>
          </a:p>
          <a:p>
            <a:pPr marL="1885950" lvl="0"/>
            <a:r>
              <a:rPr lang="ru-RU" sz="1400" dirty="0"/>
              <a:t>В категории </a:t>
            </a:r>
            <a:r>
              <a:rPr lang="en-US" sz="1400" b="1" dirty="0"/>
              <a:t>Software</a:t>
            </a:r>
            <a:r>
              <a:rPr lang="ru-RU" sz="1400" b="1" dirty="0"/>
              <a:t> – </a:t>
            </a:r>
            <a:r>
              <a:rPr lang="en-US" sz="1400" b="1" dirty="0"/>
              <a:t>HMI Software</a:t>
            </a:r>
            <a:r>
              <a:rPr lang="en-US" sz="1400" dirty="0"/>
              <a:t> </a:t>
            </a:r>
            <a:endParaRPr lang="ru-RU" sz="1400" dirty="0"/>
          </a:p>
          <a:p>
            <a:pPr marL="1885950"/>
            <a:r>
              <a:rPr lang="ru-RU" sz="1400" dirty="0"/>
              <a:t>«</a:t>
            </a:r>
            <a:r>
              <a:rPr lang="ru-RU" sz="1400" dirty="0" err="1"/>
              <a:t>InduSoft</a:t>
            </a:r>
            <a:r>
              <a:rPr lang="ru-RU" sz="1400" dirty="0"/>
              <a:t> </a:t>
            </a:r>
            <a:r>
              <a:rPr lang="ru-RU" sz="1400" dirty="0" err="1"/>
              <a:t>Web</a:t>
            </a:r>
            <a:r>
              <a:rPr lang="ru-RU" sz="1400" dirty="0"/>
              <a:t> </a:t>
            </a:r>
            <a:r>
              <a:rPr lang="ru-RU" sz="1400" dirty="0" err="1"/>
              <a:t>Studio</a:t>
            </a:r>
            <a:r>
              <a:rPr lang="ru-RU" sz="1400" dirty="0"/>
              <a:t> v7.1» - новая версия самой популярной у профессионалов </a:t>
            </a:r>
            <a:r>
              <a:rPr lang="en-US" sz="1400" dirty="0"/>
              <a:t>SCADA</a:t>
            </a:r>
            <a:r>
              <a:rPr lang="ru-RU" sz="1400" dirty="0"/>
              <a:t>-системы.</a:t>
            </a:r>
          </a:p>
          <a:p>
            <a:pPr marL="1885950"/>
            <a:r>
              <a:rPr lang="ru-RU" sz="1400" dirty="0"/>
              <a:t> </a:t>
            </a:r>
          </a:p>
          <a:p>
            <a:pPr marL="1885950" lvl="0"/>
            <a:r>
              <a:rPr lang="ru-RU" sz="1400" dirty="0"/>
              <a:t>В категории </a:t>
            </a:r>
            <a:r>
              <a:rPr lang="en-US" sz="1400" b="1" dirty="0"/>
              <a:t>Software – Applications, Monitoring</a:t>
            </a:r>
            <a:r>
              <a:rPr lang="en-US" sz="1400" dirty="0"/>
              <a:t> </a:t>
            </a:r>
            <a:endParaRPr lang="ru-RU" sz="1400" dirty="0"/>
          </a:p>
          <a:p>
            <a:pPr marL="1885950"/>
            <a:r>
              <a:rPr lang="en-US" sz="1400" dirty="0"/>
              <a:t>«</a:t>
            </a:r>
            <a:r>
              <a:rPr lang="en-US" sz="1400" dirty="0" err="1"/>
              <a:t>InduSoft</a:t>
            </a:r>
            <a:r>
              <a:rPr lang="en-US" sz="1400" dirty="0"/>
              <a:t> Business Intelligence Template» - </a:t>
            </a:r>
            <a:r>
              <a:rPr lang="ru-RU" sz="1400" dirty="0"/>
              <a:t>Новинка</a:t>
            </a:r>
            <a:r>
              <a:rPr lang="en-US" sz="1400" dirty="0"/>
              <a:t>! </a:t>
            </a:r>
            <a:r>
              <a:rPr lang="ru-RU" sz="1400" dirty="0"/>
              <a:t>Решения для визуализации бизнес-процессов от </a:t>
            </a:r>
            <a:r>
              <a:rPr lang="en-US" sz="1400" dirty="0" err="1"/>
              <a:t>InduSoft</a:t>
            </a:r>
            <a:r>
              <a:rPr lang="ru-RU" sz="1400" dirty="0"/>
              <a:t>.</a:t>
            </a:r>
          </a:p>
          <a:p>
            <a:pPr marL="1885950"/>
            <a:r>
              <a:rPr lang="ru-RU" sz="1400" dirty="0"/>
              <a:t> </a:t>
            </a:r>
          </a:p>
          <a:p>
            <a:pPr marL="1885950" lvl="0"/>
            <a:r>
              <a:rPr lang="ru-RU" sz="1400" dirty="0"/>
              <a:t>В категории </a:t>
            </a:r>
            <a:r>
              <a:rPr lang="en-US" sz="1400" b="1" dirty="0"/>
              <a:t>Software – Mobile Apps for Controls, Automation, Instrumentation</a:t>
            </a:r>
            <a:r>
              <a:rPr lang="en-US" sz="1400" dirty="0"/>
              <a:t> </a:t>
            </a:r>
            <a:endParaRPr lang="ru-RU" sz="1400" dirty="0"/>
          </a:p>
          <a:p>
            <a:pPr marL="1885950"/>
            <a:r>
              <a:rPr lang="ru-RU" sz="1400" dirty="0"/>
              <a:t>«</a:t>
            </a:r>
            <a:r>
              <a:rPr lang="en-US" sz="1400" dirty="0" err="1"/>
              <a:t>InduSoft</a:t>
            </a:r>
            <a:r>
              <a:rPr lang="en-US" sz="1400" dirty="0"/>
              <a:t> Studio Mobile Access Client</a:t>
            </a:r>
            <a:r>
              <a:rPr lang="ru-RU" sz="1400" dirty="0"/>
              <a:t>» - новые клиентские приложения для удаленного доступа к данным, с поддержкой </a:t>
            </a:r>
            <a:r>
              <a:rPr lang="en-US" sz="1400" dirty="0"/>
              <a:t>HTML</a:t>
            </a:r>
            <a:r>
              <a:rPr lang="ru-RU" sz="1400" dirty="0"/>
              <a:t>5</a:t>
            </a:r>
          </a:p>
          <a:p>
            <a:endParaRPr lang="ru-RU" sz="9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Описание: Описание: http://www.indusoft.com/blog/wp-content/uploads/2012/11/RTEmagicC_CTLx_ENG_13EngAward_03.jpg.jpg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1038225" cy="2733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1946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2286000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Информационные ресурсы</a:t>
            </a:r>
            <a:endParaRPr lang="en-US" sz="6000" b="1" spc="-15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9900">
                      <a:shade val="30000"/>
                      <a:satMod val="115000"/>
                    </a:srgbClr>
                  </a:gs>
                  <a:gs pos="50000">
                    <a:srgbClr val="009900">
                      <a:shade val="67500"/>
                      <a:satMod val="115000"/>
                    </a:srgbClr>
                  </a:gs>
                  <a:gs pos="100000">
                    <a:srgbClr val="00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50800" dir="5400000" algn="ctr" rotWithShape="0">
                  <a:schemeClr val="bg1">
                    <a:lumMod val="85000"/>
                  </a:scheme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362200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InduSoft</a:t>
            </a:r>
            <a:endParaRPr lang="ru-RU" sz="6000" b="1" spc="-15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9900">
                      <a:shade val="30000"/>
                      <a:satMod val="115000"/>
                    </a:srgbClr>
                  </a:gs>
                  <a:gs pos="50000">
                    <a:srgbClr val="009900">
                      <a:shade val="67500"/>
                      <a:satMod val="115000"/>
                    </a:srgbClr>
                  </a:gs>
                  <a:gs pos="100000">
                    <a:srgbClr val="00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50800" dir="5400000" algn="ctr" rotWithShape="0">
                  <a:schemeClr val="bg1">
                    <a:lumMod val="85000"/>
                  </a:schemeClr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ru-RU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Коротко о компании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Новый информационный лист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381000" y="914400"/>
            <a:ext cx="8153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61950" indent="-361950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ru-RU" sz="3200" b="1" dirty="0" smtClean="0">
                <a:solidFill>
                  <a:srgbClr val="005C2A"/>
                </a:solidFill>
              </a:rPr>
              <a:t>Новые возможности</a:t>
            </a:r>
            <a:r>
              <a:rPr lang="en-US" sz="3200" b="1" dirty="0" smtClean="0">
                <a:solidFill>
                  <a:srgbClr val="005C2A"/>
                </a:solidFill>
              </a:rPr>
              <a:t> IWS v7.</a:t>
            </a:r>
            <a:r>
              <a:rPr lang="ru-RU" sz="3200" b="1" dirty="0" smtClean="0">
                <a:solidFill>
                  <a:srgbClr val="005C2A"/>
                </a:solidFill>
              </a:rPr>
              <a:t>1</a:t>
            </a:r>
            <a:r>
              <a:rPr lang="en-US" sz="3200" b="1" dirty="0">
                <a:solidFill>
                  <a:srgbClr val="005C2A"/>
                </a:solidFill>
              </a:rPr>
              <a:t> </a:t>
            </a:r>
            <a:r>
              <a:rPr lang="en-US" sz="3200" b="1" dirty="0" smtClean="0">
                <a:solidFill>
                  <a:srgbClr val="005C2A"/>
                </a:solidFill>
              </a:rPr>
              <a:t>+SP2</a:t>
            </a:r>
          </a:p>
          <a:p>
            <a:pPr marL="361950" indent="-361950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ru-RU" sz="3200" b="1" dirty="0" smtClean="0">
                <a:solidFill>
                  <a:srgbClr val="005C2A"/>
                </a:solidFill>
              </a:rPr>
              <a:t>Все основные возможности на обороте</a:t>
            </a:r>
            <a:endParaRPr lang="en-US" sz="3200" b="1" dirty="0">
              <a:solidFill>
                <a:srgbClr val="005C2A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905000"/>
            <a:ext cx="2819400" cy="398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904999"/>
            <a:ext cx="2816148" cy="398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78" y="1904999"/>
            <a:ext cx="2813263" cy="39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Примеры применения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" name="Picture 7" descr="case stud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3124200"/>
            <a:ext cx="2091457" cy="269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9600" y="5334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Установлено </a:t>
            </a:r>
            <a:r>
              <a:rPr lang="en-US" sz="36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125000+ </a:t>
            </a:r>
            <a:r>
              <a:rPr lang="ru-RU" sz="36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лицензий</a:t>
            </a:r>
            <a:endParaRPr lang="en-US" sz="3600" b="1" spc="-15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9900">
                      <a:shade val="30000"/>
                      <a:satMod val="115000"/>
                    </a:srgbClr>
                  </a:gs>
                  <a:gs pos="50000">
                    <a:srgbClr val="009900">
                      <a:shade val="67500"/>
                      <a:satMod val="115000"/>
                    </a:srgbClr>
                  </a:gs>
                  <a:gs pos="100000">
                    <a:srgbClr val="00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50800" dir="5400000" algn="ctr" rotWithShape="0">
                  <a:schemeClr val="bg1">
                    <a:lumMod val="85000"/>
                  </a:scheme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28600" y="1143000"/>
            <a:ext cx="3124200" cy="4939814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indent="266700" eaLnBrk="0" hangingPunct="0">
              <a:spcBef>
                <a:spcPct val="50000"/>
              </a:spcBef>
              <a:buBlip>
                <a:blip r:embed="rId4"/>
              </a:buBlip>
            </a:pP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Paulista </a:t>
            </a:r>
            <a:r>
              <a:rPr lang="en-US" b="1" dirty="0">
                <a:solidFill>
                  <a:srgbClr val="005C2A"/>
                </a:solidFill>
                <a:latin typeface="Myriad Pro Light" pitchFamily="34" charset="0"/>
              </a:rPr>
              <a:t>Shopping 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Mall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    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(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Автоматизация зданий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)</a:t>
            </a:r>
            <a:endParaRPr lang="en-US" b="1" dirty="0">
              <a:solidFill>
                <a:srgbClr val="005C2A"/>
              </a:solidFill>
              <a:latin typeface="Myriad Pro Light" pitchFamily="34" charset="0"/>
            </a:endParaRPr>
          </a:p>
          <a:p>
            <a:pPr indent="266700" eaLnBrk="0" hangingPunct="0">
              <a:spcBef>
                <a:spcPct val="50000"/>
              </a:spcBef>
              <a:buBlip>
                <a:blip r:embed="rId4"/>
              </a:buBlip>
            </a:pP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Mother Parkers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 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(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Упаковка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)</a:t>
            </a:r>
            <a:endParaRPr lang="en-US" b="1" dirty="0">
              <a:solidFill>
                <a:srgbClr val="005C2A"/>
              </a:solidFill>
              <a:latin typeface="Myriad Pro Light" pitchFamily="34" charset="0"/>
            </a:endParaRPr>
          </a:p>
          <a:p>
            <a:pPr indent="266700" eaLnBrk="0" hangingPunct="0">
              <a:spcBef>
                <a:spcPct val="50000"/>
              </a:spcBef>
              <a:buBlip>
                <a:blip r:embed="rId4"/>
              </a:buBlip>
            </a:pP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MCL </a:t>
            </a:r>
            <a:r>
              <a:rPr lang="en-US" b="1" dirty="0">
                <a:solidFill>
                  <a:srgbClr val="005C2A"/>
                </a:solidFill>
                <a:latin typeface="Myriad Pro Light" pitchFamily="34" charset="0"/>
              </a:rPr>
              <a:t>Control 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         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(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Нефть и газ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)</a:t>
            </a:r>
            <a:endParaRPr lang="en-US" b="1" dirty="0">
              <a:solidFill>
                <a:srgbClr val="005C2A"/>
              </a:solidFill>
              <a:latin typeface="Myriad Pro Light" pitchFamily="34" charset="0"/>
            </a:endParaRPr>
          </a:p>
          <a:p>
            <a:pPr indent="266700" eaLnBrk="0" hangingPunct="0">
              <a:spcBef>
                <a:spcPct val="50000"/>
              </a:spcBef>
              <a:buBlip>
                <a:blip r:embed="rId4"/>
              </a:buBlip>
            </a:pP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Brookhaven National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 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Laboratory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 (Правительственная организация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)</a:t>
            </a:r>
            <a:endParaRPr lang="en-US" b="1" dirty="0">
              <a:solidFill>
                <a:srgbClr val="005C2A"/>
              </a:solidFill>
              <a:latin typeface="Myriad Pro Light" pitchFamily="34" charset="0"/>
            </a:endParaRPr>
          </a:p>
          <a:p>
            <a:pPr indent="266700" eaLnBrk="0" hangingPunct="0">
              <a:spcBef>
                <a:spcPct val="50000"/>
              </a:spcBef>
              <a:buBlip>
                <a:blip r:embed="rId4"/>
              </a:buBlip>
            </a:pP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McGroff-Bethune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 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(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Машиностроение 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/ 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прессование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)</a:t>
            </a:r>
          </a:p>
          <a:p>
            <a:pPr indent="266700" eaLnBrk="0" hangingPunct="0">
              <a:spcBef>
                <a:spcPct val="50000"/>
              </a:spcBef>
              <a:buBlip>
                <a:blip r:embed="rId4"/>
              </a:buBlip>
            </a:pP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ATMI (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Пр-во полупроводников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)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3263900" y="1203325"/>
            <a:ext cx="3213100" cy="577081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indent="266700" eaLnBrk="0" hangingPunct="0">
              <a:spcBef>
                <a:spcPct val="50000"/>
              </a:spcBef>
              <a:buBlip>
                <a:blip r:embed="rId4"/>
              </a:buBlip>
            </a:pP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Micon </a:t>
            </a:r>
            <a:r>
              <a:rPr lang="en-US" b="1" dirty="0">
                <a:solidFill>
                  <a:srgbClr val="005C2A"/>
                </a:solidFill>
                <a:latin typeface="Myriad Pro Light" pitchFamily="34" charset="0"/>
              </a:rPr>
              <a:t>Wireless 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PDA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 (Управление компрессором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)</a:t>
            </a:r>
            <a:endParaRPr lang="en-US" b="1" dirty="0">
              <a:solidFill>
                <a:srgbClr val="005C2A"/>
              </a:solidFill>
              <a:latin typeface="Myriad Pro Light" pitchFamily="34" charset="0"/>
            </a:endParaRPr>
          </a:p>
          <a:p>
            <a:pPr indent="266700" eaLnBrk="0" hangingPunct="0">
              <a:spcBef>
                <a:spcPct val="50000"/>
              </a:spcBef>
              <a:buBlip>
                <a:blip r:embed="rId4"/>
              </a:buBlip>
            </a:pP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City </a:t>
            </a:r>
            <a:r>
              <a:rPr lang="en-US" b="1" dirty="0">
                <a:solidFill>
                  <a:srgbClr val="005C2A"/>
                </a:solidFill>
                <a:latin typeface="Myriad Pro Light" pitchFamily="34" charset="0"/>
              </a:rPr>
              <a:t>of Rock Hill 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/>
            </a:r>
            <a:b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</a:b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(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Очистка сточных вод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)</a:t>
            </a:r>
            <a:endParaRPr lang="en-US" b="1" dirty="0">
              <a:solidFill>
                <a:srgbClr val="005C2A"/>
              </a:solidFill>
              <a:latin typeface="Myriad Pro Light" pitchFamily="34" charset="0"/>
            </a:endParaRPr>
          </a:p>
          <a:p>
            <a:pPr indent="266700" eaLnBrk="0" hangingPunct="0">
              <a:spcBef>
                <a:spcPct val="50000"/>
              </a:spcBef>
              <a:buBlip>
                <a:blip r:embed="rId4"/>
              </a:buBlip>
            </a:pP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Advanced Vacuum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 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Technology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 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(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Машиностроение)</a:t>
            </a:r>
            <a:endParaRPr lang="en-US" b="1" dirty="0">
              <a:solidFill>
                <a:srgbClr val="005C2A"/>
              </a:solidFill>
              <a:latin typeface="Myriad Pro Light" pitchFamily="34" charset="0"/>
            </a:endParaRPr>
          </a:p>
          <a:p>
            <a:pPr indent="266700" eaLnBrk="0" hangingPunct="0">
              <a:spcBef>
                <a:spcPct val="50000"/>
              </a:spcBef>
              <a:buBlip>
                <a:blip r:embed="rId4"/>
              </a:buBlip>
            </a:pP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IMPACT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                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(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Очистка сточных вод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)</a:t>
            </a:r>
          </a:p>
          <a:p>
            <a:pPr indent="266700" eaLnBrk="0" hangingPunct="0">
              <a:spcBef>
                <a:spcPct val="50000"/>
              </a:spcBef>
              <a:buBlip>
                <a:blip r:embed="rId4"/>
              </a:buBlip>
            </a:pP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MPI (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Машиностроение 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/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 полимеры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)</a:t>
            </a:r>
          </a:p>
          <a:p>
            <a:pPr indent="266700" eaLnBrk="0" hangingPunct="0">
              <a:spcBef>
                <a:spcPct val="50000"/>
              </a:spcBef>
              <a:buBlip>
                <a:blip r:embed="rId4"/>
              </a:buBlip>
            </a:pP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Xenia, Ohio 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        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(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Очистка сточных вод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)</a:t>
            </a:r>
            <a:endParaRPr lang="ru-RU" b="1" dirty="0" smtClean="0">
              <a:solidFill>
                <a:srgbClr val="005C2A"/>
              </a:solidFill>
              <a:latin typeface="Myriad Pro Light" pitchFamily="34" charset="0"/>
            </a:endParaRPr>
          </a:p>
          <a:p>
            <a:pPr indent="266700" eaLnBrk="0" hangingPunct="0">
              <a:spcBef>
                <a:spcPct val="50000"/>
              </a:spcBef>
              <a:buBlip>
                <a:blip r:embed="rId4"/>
              </a:buBlip>
            </a:pP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MGE UPS (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Электротехника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)</a:t>
            </a:r>
          </a:p>
          <a:p>
            <a:pPr indent="266700" eaLnBrk="0" hangingPunct="0">
              <a:spcBef>
                <a:spcPct val="50000"/>
              </a:spcBef>
              <a:buBlip>
                <a:blip r:embed="rId4"/>
              </a:buBlip>
            </a:pPr>
            <a:endParaRPr lang="en-US" b="1" dirty="0" smtClean="0">
              <a:solidFill>
                <a:srgbClr val="005C2A"/>
              </a:solidFill>
              <a:latin typeface="Myriad Pro Light" pitchFamily="34" charset="0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6400800" y="1203325"/>
            <a:ext cx="2603500" cy="1061829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indent="266700" eaLnBrk="0" hangingPunct="0">
              <a:spcBef>
                <a:spcPct val="50000"/>
              </a:spcBef>
              <a:buBlip>
                <a:blip r:embed="rId4"/>
              </a:buBlip>
            </a:pP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Johnson Controls </a:t>
            </a:r>
            <a:b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</a:b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    (</a:t>
            </a: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Логистика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)</a:t>
            </a:r>
          </a:p>
          <a:p>
            <a:pPr indent="266700" eaLnBrk="0" hangingPunct="0">
              <a:spcBef>
                <a:spcPct val="50000"/>
              </a:spcBef>
              <a:buBlip>
                <a:blip r:embed="rId4"/>
              </a:buBlip>
            </a:pPr>
            <a:r>
              <a:rPr lang="ru-RU" b="1" dirty="0" smtClean="0">
                <a:solidFill>
                  <a:srgbClr val="005C2A"/>
                </a:solidFill>
                <a:latin typeface="Myriad Pro Light" pitchFamily="34" charset="0"/>
              </a:rPr>
              <a:t>Другие</a:t>
            </a:r>
            <a:r>
              <a:rPr lang="en-US" b="1" dirty="0" smtClean="0">
                <a:solidFill>
                  <a:srgbClr val="005C2A"/>
                </a:solidFill>
                <a:latin typeface="Myriad Pro Light" pitchFamily="34" charset="0"/>
              </a:rPr>
              <a:t>…</a:t>
            </a:r>
            <a:endParaRPr lang="en-US" b="1" dirty="0">
              <a:solidFill>
                <a:srgbClr val="005C2A"/>
              </a:solidFill>
              <a:latin typeface="Myriad Pro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Web-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сайт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914400"/>
            <a:ext cx="8229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buBlip>
                <a:blip r:embed="rId2"/>
              </a:buBlip>
            </a:pPr>
            <a:r>
              <a:rPr lang="ru-RU" sz="2800" dirty="0" smtClean="0">
                <a:solidFill>
                  <a:srgbClr val="005C2A"/>
                </a:solidFill>
              </a:rPr>
              <a:t>Загрузка пакетов, сервис-паков, обновлений</a:t>
            </a:r>
            <a:endParaRPr lang="en-US" sz="2800" dirty="0" smtClean="0">
              <a:solidFill>
                <a:srgbClr val="005C2A"/>
              </a:solidFill>
            </a:endParaRPr>
          </a:p>
          <a:p>
            <a:pPr indent="361950">
              <a:buBlip>
                <a:blip r:embed="rId2"/>
              </a:buBlip>
            </a:pPr>
            <a:r>
              <a:rPr lang="ru-RU" sz="2800" dirty="0" smtClean="0">
                <a:solidFill>
                  <a:srgbClr val="005C2A"/>
                </a:solidFill>
              </a:rPr>
              <a:t>Обновление драйверов</a:t>
            </a:r>
            <a:endParaRPr lang="en-US" sz="2800" dirty="0" smtClean="0">
              <a:solidFill>
                <a:srgbClr val="005C2A"/>
              </a:solidFill>
            </a:endParaRPr>
          </a:p>
          <a:p>
            <a:pPr indent="361950">
              <a:buBlip>
                <a:blip r:embed="rId2"/>
              </a:buBlip>
            </a:pPr>
            <a:r>
              <a:rPr lang="ru-RU" sz="2800" dirty="0" smtClean="0">
                <a:solidFill>
                  <a:srgbClr val="005C2A"/>
                </a:solidFill>
              </a:rPr>
              <a:t>Видео</a:t>
            </a:r>
            <a:r>
              <a:rPr lang="en-US" sz="2800" dirty="0" smtClean="0">
                <a:solidFill>
                  <a:srgbClr val="005C2A"/>
                </a:solidFill>
              </a:rPr>
              <a:t> (</a:t>
            </a:r>
            <a:r>
              <a:rPr lang="ru-RU" sz="2800" dirty="0" smtClean="0">
                <a:solidFill>
                  <a:srgbClr val="005C2A"/>
                </a:solidFill>
              </a:rPr>
              <a:t>все </a:t>
            </a:r>
            <a:r>
              <a:rPr lang="ru-RU" sz="2800" dirty="0" err="1" smtClean="0">
                <a:solidFill>
                  <a:srgbClr val="005C2A"/>
                </a:solidFill>
              </a:rPr>
              <a:t>вебинары</a:t>
            </a:r>
            <a:r>
              <a:rPr lang="ru-RU" sz="2800" dirty="0" smtClean="0">
                <a:solidFill>
                  <a:srgbClr val="005C2A"/>
                </a:solidFill>
              </a:rPr>
              <a:t> и </a:t>
            </a:r>
            <a:r>
              <a:rPr lang="ru-RU" sz="2800" dirty="0" err="1" smtClean="0">
                <a:solidFill>
                  <a:srgbClr val="005C2A"/>
                </a:solidFill>
              </a:rPr>
              <a:t>видеоуроки</a:t>
            </a:r>
            <a:r>
              <a:rPr lang="en-US" sz="2800" dirty="0" smtClean="0">
                <a:solidFill>
                  <a:srgbClr val="005C2A"/>
                </a:solidFill>
              </a:rPr>
              <a:t>)</a:t>
            </a:r>
          </a:p>
          <a:p>
            <a:pPr indent="361950">
              <a:buBlip>
                <a:blip r:embed="rId2"/>
              </a:buBlip>
            </a:pPr>
            <a:r>
              <a:rPr lang="ru-RU" sz="2800" dirty="0" smtClean="0">
                <a:solidFill>
                  <a:srgbClr val="005C2A"/>
                </a:solidFill>
              </a:rPr>
              <a:t>Блог</a:t>
            </a:r>
            <a:endParaRPr lang="en-US" sz="2800" dirty="0" smtClean="0">
              <a:solidFill>
                <a:srgbClr val="005C2A"/>
              </a:solidFill>
            </a:endParaRPr>
          </a:p>
          <a:p>
            <a:pPr indent="361950">
              <a:buBlip>
                <a:blip r:embed="rId2"/>
              </a:buBlip>
            </a:pPr>
            <a:r>
              <a:rPr lang="ru-RU" sz="2800" dirty="0" smtClean="0">
                <a:solidFill>
                  <a:srgbClr val="005C2A"/>
                </a:solidFill>
              </a:rPr>
              <a:t>Информация о применений </a:t>
            </a:r>
            <a:r>
              <a:rPr lang="en-US" sz="2800" dirty="0" smtClean="0">
                <a:solidFill>
                  <a:srgbClr val="005C2A"/>
                </a:solidFill>
              </a:rPr>
              <a:t>(HTML and PDF)</a:t>
            </a:r>
          </a:p>
          <a:p>
            <a:pPr indent="361950">
              <a:buBlip>
                <a:blip r:embed="rId2"/>
              </a:buBlip>
            </a:pPr>
            <a:r>
              <a:rPr lang="ru-RU" sz="2800" dirty="0" smtClean="0">
                <a:solidFill>
                  <a:srgbClr val="005C2A"/>
                </a:solidFill>
              </a:rPr>
              <a:t>Выборочное содержимое </a:t>
            </a:r>
            <a:r>
              <a:rPr lang="en-US" sz="2800" dirty="0" smtClean="0">
                <a:solidFill>
                  <a:srgbClr val="005C2A"/>
                </a:solidFill>
              </a:rPr>
              <a:t>CD/DVD</a:t>
            </a:r>
          </a:p>
          <a:p>
            <a:pPr lvl="1" indent="352425">
              <a:buBlip>
                <a:blip r:embed="rId2"/>
              </a:buBlip>
            </a:pPr>
            <a:r>
              <a:rPr lang="ru-RU" sz="2800" dirty="0" smtClean="0">
                <a:solidFill>
                  <a:srgbClr val="005C2A"/>
                </a:solidFill>
              </a:rPr>
              <a:t>Документация</a:t>
            </a:r>
            <a:endParaRPr lang="en-US" sz="2800" dirty="0" smtClean="0">
              <a:solidFill>
                <a:srgbClr val="005C2A"/>
              </a:solidFill>
            </a:endParaRPr>
          </a:p>
          <a:p>
            <a:pPr lvl="1" indent="352425">
              <a:buBlip>
                <a:blip r:embed="rId2"/>
              </a:buBlip>
            </a:pPr>
            <a:r>
              <a:rPr lang="ru-RU" sz="2800" dirty="0" smtClean="0">
                <a:solidFill>
                  <a:srgbClr val="005C2A"/>
                </a:solidFill>
              </a:rPr>
              <a:t>Примеры проектов</a:t>
            </a:r>
            <a:endParaRPr lang="en-US" sz="2800" dirty="0" smtClean="0">
              <a:solidFill>
                <a:srgbClr val="005C2A"/>
              </a:solidFill>
            </a:endParaRPr>
          </a:p>
          <a:p>
            <a:pPr indent="361950">
              <a:buBlip>
                <a:blip r:embed="rId2"/>
              </a:buBlip>
            </a:pPr>
            <a:r>
              <a:rPr lang="ru-RU" sz="2800" dirty="0" smtClean="0">
                <a:solidFill>
                  <a:srgbClr val="005C2A"/>
                </a:solidFill>
              </a:rPr>
              <a:t>Решения с примерами проектов</a:t>
            </a:r>
            <a:endParaRPr lang="en-US" sz="2800" dirty="0" smtClean="0">
              <a:solidFill>
                <a:srgbClr val="005C2A"/>
              </a:solidFill>
            </a:endParaRPr>
          </a:p>
          <a:p>
            <a:pPr lvl="1" indent="352425">
              <a:buBlip>
                <a:blip r:embed="rId2"/>
              </a:buBlip>
            </a:pPr>
            <a:r>
              <a:rPr lang="ru-RU" sz="2800" dirty="0">
                <a:solidFill>
                  <a:srgbClr val="005C2A"/>
                </a:solidFill>
              </a:rPr>
              <a:t>Авторизация на сайте для загрузки </a:t>
            </a:r>
            <a:endParaRPr lang="en-US" sz="2800" dirty="0">
              <a:solidFill>
                <a:srgbClr val="005C2A"/>
              </a:solidFill>
            </a:endParaRPr>
          </a:p>
          <a:p>
            <a:pPr indent="361950">
              <a:buBlip>
                <a:blip r:embed="rId2"/>
              </a:buBlip>
            </a:pPr>
            <a:r>
              <a:rPr lang="en-US" sz="2800" dirty="0" smtClean="0">
                <a:solidFill>
                  <a:srgbClr val="005C2A"/>
                </a:solidFill>
              </a:rPr>
              <a:t>Customer Content Sharing</a:t>
            </a:r>
          </a:p>
          <a:p>
            <a:pPr>
              <a:buBlip>
                <a:blip r:embed="rId2"/>
              </a:buBlip>
            </a:pPr>
            <a:endParaRPr lang="en-US" sz="2800" dirty="0" smtClean="0">
              <a:solidFill>
                <a:srgbClr val="005C2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Содержимое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DVD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381000" y="914400"/>
            <a:ext cx="8458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61950" indent="-361950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ru-RU" sz="2800" dirty="0" smtClean="0">
                <a:solidFill>
                  <a:srgbClr val="005C2A"/>
                </a:solidFill>
              </a:rPr>
              <a:t>Установочные файлы </a:t>
            </a:r>
            <a:r>
              <a:rPr lang="en-US" sz="2800" dirty="0" smtClean="0">
                <a:solidFill>
                  <a:srgbClr val="005C2A"/>
                </a:solidFill>
              </a:rPr>
              <a:t>(</a:t>
            </a:r>
            <a:r>
              <a:rPr lang="ru-RU" sz="2800" dirty="0" smtClean="0">
                <a:solidFill>
                  <a:srgbClr val="005C2A"/>
                </a:solidFill>
              </a:rPr>
              <a:t>продукт</a:t>
            </a:r>
            <a:r>
              <a:rPr lang="en-US" sz="2800" dirty="0" smtClean="0">
                <a:solidFill>
                  <a:srgbClr val="005C2A"/>
                </a:solidFill>
              </a:rPr>
              <a:t>, </a:t>
            </a:r>
            <a:r>
              <a:rPr lang="ru-RU" sz="2800" dirty="0" smtClean="0">
                <a:solidFill>
                  <a:srgbClr val="005C2A"/>
                </a:solidFill>
              </a:rPr>
              <a:t>дополнения</a:t>
            </a:r>
            <a:r>
              <a:rPr lang="en-US" sz="2800" dirty="0" smtClean="0">
                <a:solidFill>
                  <a:srgbClr val="005C2A"/>
                </a:solidFill>
              </a:rPr>
              <a:t>, </a:t>
            </a:r>
            <a:r>
              <a:rPr lang="ru-RU" sz="2800" dirty="0" smtClean="0">
                <a:solidFill>
                  <a:srgbClr val="005C2A"/>
                </a:solidFill>
              </a:rPr>
              <a:t>инструменты</a:t>
            </a:r>
            <a:r>
              <a:rPr lang="en-US" sz="2800" dirty="0" smtClean="0">
                <a:solidFill>
                  <a:srgbClr val="005C2A"/>
                </a:solidFill>
              </a:rPr>
              <a:t>, </a:t>
            </a:r>
            <a:r>
              <a:rPr lang="ru-RU" sz="2800" dirty="0" smtClean="0">
                <a:solidFill>
                  <a:srgbClr val="005C2A"/>
                </a:solidFill>
              </a:rPr>
              <a:t>шлюзы</a:t>
            </a:r>
            <a:r>
              <a:rPr lang="en-US" sz="2800" dirty="0" smtClean="0">
                <a:solidFill>
                  <a:srgbClr val="005C2A"/>
                </a:solidFill>
              </a:rPr>
              <a:t>)</a:t>
            </a:r>
          </a:p>
          <a:p>
            <a:pPr marL="361950" indent="-361950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ru-RU" sz="2800" dirty="0" smtClean="0">
                <a:solidFill>
                  <a:srgbClr val="005C2A"/>
                </a:solidFill>
              </a:rPr>
              <a:t>Документация </a:t>
            </a:r>
            <a:r>
              <a:rPr lang="en-US" sz="2800" dirty="0" smtClean="0">
                <a:solidFill>
                  <a:srgbClr val="005C2A"/>
                </a:solidFill>
              </a:rPr>
              <a:t>(</a:t>
            </a:r>
            <a:r>
              <a:rPr lang="ru-RU" sz="2800" dirty="0" smtClean="0">
                <a:solidFill>
                  <a:srgbClr val="005C2A"/>
                </a:solidFill>
              </a:rPr>
              <a:t>руководства</a:t>
            </a:r>
            <a:r>
              <a:rPr lang="en-US" sz="2800" dirty="0" smtClean="0">
                <a:solidFill>
                  <a:srgbClr val="005C2A"/>
                </a:solidFill>
              </a:rPr>
              <a:t>, </a:t>
            </a:r>
            <a:r>
              <a:rPr lang="ru-RU" sz="2800" dirty="0" smtClean="0">
                <a:solidFill>
                  <a:srgbClr val="005C2A"/>
                </a:solidFill>
              </a:rPr>
              <a:t>технические листы</a:t>
            </a:r>
            <a:r>
              <a:rPr lang="en-US" sz="2800" dirty="0" smtClean="0">
                <a:solidFill>
                  <a:srgbClr val="005C2A"/>
                </a:solidFill>
              </a:rPr>
              <a:t>)</a:t>
            </a:r>
            <a:endParaRPr lang="ru-RU" sz="2800" dirty="0" smtClean="0">
              <a:solidFill>
                <a:srgbClr val="005C2A"/>
              </a:solidFill>
            </a:endParaRPr>
          </a:p>
          <a:p>
            <a:pPr marL="361950" indent="-361950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ru-RU" sz="2800" dirty="0" smtClean="0">
                <a:solidFill>
                  <a:srgbClr val="FF0000"/>
                </a:solidFill>
              </a:rPr>
              <a:t>Пакет Русификации и русская документация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361950" indent="-361950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ru-RU" sz="2800" dirty="0" smtClean="0">
                <a:solidFill>
                  <a:srgbClr val="005C2A"/>
                </a:solidFill>
              </a:rPr>
              <a:t>Описания примеров применения</a:t>
            </a:r>
            <a:endParaRPr lang="en-US" sz="2800" dirty="0" smtClean="0">
              <a:solidFill>
                <a:srgbClr val="005C2A"/>
              </a:solidFill>
            </a:endParaRPr>
          </a:p>
          <a:p>
            <a:pPr marL="361950" indent="-361950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ru-RU" sz="2800" dirty="0" smtClean="0">
                <a:solidFill>
                  <a:srgbClr val="005C2A"/>
                </a:solidFill>
              </a:rPr>
              <a:t>Презентации</a:t>
            </a:r>
            <a:endParaRPr lang="en-US" sz="2800" dirty="0" smtClean="0">
              <a:solidFill>
                <a:srgbClr val="005C2A"/>
              </a:solidFill>
            </a:endParaRPr>
          </a:p>
          <a:p>
            <a:pPr marL="361950" indent="-361950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ru-RU" sz="2800" dirty="0" smtClean="0">
                <a:solidFill>
                  <a:srgbClr val="005C2A"/>
                </a:solidFill>
              </a:rPr>
              <a:t>Примеры приложений</a:t>
            </a:r>
            <a:endParaRPr lang="en-US" sz="2800" dirty="0" smtClean="0">
              <a:solidFill>
                <a:srgbClr val="005C2A"/>
              </a:solidFill>
            </a:endParaRPr>
          </a:p>
          <a:p>
            <a:pPr marL="361950" indent="-361950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ru-RU" sz="2800" dirty="0" smtClean="0">
                <a:solidFill>
                  <a:srgbClr val="005C2A"/>
                </a:solidFill>
              </a:rPr>
              <a:t>Коммуникационные примеры</a:t>
            </a:r>
            <a:endParaRPr lang="en-US" sz="2800" dirty="0" smtClean="0">
              <a:solidFill>
                <a:srgbClr val="005C2A"/>
              </a:solidFill>
            </a:endParaRPr>
          </a:p>
          <a:p>
            <a:pPr marL="361950" indent="-361950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en-US" sz="2800" dirty="0" smtClean="0">
                <a:solidFill>
                  <a:srgbClr val="005C2A"/>
                </a:solidFill>
              </a:rPr>
              <a:t>Matrikon OPC Servers</a:t>
            </a:r>
          </a:p>
          <a:p>
            <a:pPr marL="361950" indent="-361950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en-US" sz="2800" dirty="0" smtClean="0">
                <a:solidFill>
                  <a:srgbClr val="005C2A"/>
                </a:solidFill>
              </a:rPr>
              <a:t>Demo</a:t>
            </a:r>
            <a:r>
              <a:rPr lang="ru-RU" sz="2800" dirty="0" smtClean="0">
                <a:solidFill>
                  <a:srgbClr val="005C2A"/>
                </a:solidFill>
              </a:rPr>
              <a:t>-проекты</a:t>
            </a:r>
            <a:endParaRPr lang="en-US" sz="2800" dirty="0" smtClean="0">
              <a:solidFill>
                <a:srgbClr val="005C2A"/>
              </a:solidFill>
            </a:endParaRPr>
          </a:p>
          <a:p>
            <a:pPr marL="809625" lvl="1" indent="-352425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ru-RU" sz="2800" dirty="0" smtClean="0">
                <a:solidFill>
                  <a:srgbClr val="005C2A"/>
                </a:solidFill>
              </a:rPr>
              <a:t>Устанавливаются с продуктом</a:t>
            </a:r>
            <a:endParaRPr lang="en-US" sz="2800" dirty="0" smtClean="0">
              <a:solidFill>
                <a:srgbClr val="005C2A"/>
              </a:solidFill>
            </a:endParaRPr>
          </a:p>
          <a:p>
            <a:pPr marL="233363" indent="-233363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endParaRPr lang="en-US" sz="2800" dirty="0">
              <a:solidFill>
                <a:srgbClr val="005C2A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667000"/>
            <a:ext cx="229262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ffi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3657600"/>
            <a:ext cx="4754880" cy="2971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Demo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-проекты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762000"/>
            <a:ext cx="838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E39"/>
                </a:solidFill>
              </a:rPr>
              <a:t>Используйте как</a:t>
            </a:r>
            <a:r>
              <a:rPr lang="en-US" sz="2800" dirty="0" smtClean="0">
                <a:solidFill>
                  <a:srgbClr val="007E39"/>
                </a:solidFill>
              </a:rPr>
              <a:t> </a:t>
            </a:r>
            <a:r>
              <a:rPr lang="ru-RU" sz="2800" dirty="0" smtClean="0">
                <a:solidFill>
                  <a:srgbClr val="007E39"/>
                </a:solidFill>
              </a:rPr>
              <a:t>шаблон</a:t>
            </a:r>
            <a:r>
              <a:rPr lang="en-US" sz="2800" dirty="0" smtClean="0">
                <a:solidFill>
                  <a:srgbClr val="007E39"/>
                </a:solidFill>
              </a:rPr>
              <a:t> </a:t>
            </a:r>
            <a:r>
              <a:rPr lang="ru-RU" sz="2800" dirty="0" smtClean="0">
                <a:solidFill>
                  <a:srgbClr val="007E39"/>
                </a:solidFill>
              </a:rPr>
              <a:t>или</a:t>
            </a:r>
            <a:r>
              <a:rPr lang="en-US" sz="2800" dirty="0" smtClean="0">
                <a:solidFill>
                  <a:srgbClr val="007E39"/>
                </a:solidFill>
              </a:rPr>
              <a:t> </a:t>
            </a:r>
            <a:r>
              <a:rPr lang="ru-RU" sz="2800" dirty="0" smtClean="0">
                <a:solidFill>
                  <a:srgbClr val="007E39"/>
                </a:solidFill>
              </a:rPr>
              <a:t>технический справочник</a:t>
            </a:r>
            <a:endParaRPr lang="en-US" sz="2800" dirty="0" smtClean="0">
              <a:solidFill>
                <a:srgbClr val="007E39"/>
              </a:solidFill>
            </a:endParaRPr>
          </a:p>
          <a:p>
            <a:pPr marL="400050" indent="-400050">
              <a:buBlip>
                <a:blip r:embed="rId3"/>
              </a:buBlip>
            </a:pPr>
            <a:r>
              <a:rPr lang="ru-RU" sz="2800" dirty="0" smtClean="0">
                <a:solidFill>
                  <a:srgbClr val="007E39"/>
                </a:solidFill>
              </a:rPr>
              <a:t>Для примера используйте </a:t>
            </a:r>
            <a:r>
              <a:rPr lang="en-US" sz="2800" dirty="0" smtClean="0">
                <a:solidFill>
                  <a:srgbClr val="007E39"/>
                </a:solidFill>
              </a:rPr>
              <a:t>“Oil and Gas” </a:t>
            </a:r>
            <a:r>
              <a:rPr lang="ru-RU" sz="2800" dirty="0" smtClean="0">
                <a:solidFill>
                  <a:srgbClr val="007E39"/>
                </a:solidFill>
              </a:rPr>
              <a:t>экран</a:t>
            </a:r>
            <a:r>
              <a:rPr lang="en-US" sz="2800" dirty="0" smtClean="0">
                <a:solidFill>
                  <a:srgbClr val="007E39"/>
                </a:solidFill>
              </a:rPr>
              <a:t> </a:t>
            </a:r>
            <a:r>
              <a:rPr lang="ru-RU" sz="2800" dirty="0" smtClean="0">
                <a:solidFill>
                  <a:srgbClr val="007E39"/>
                </a:solidFill>
              </a:rPr>
              <a:t>для обучения конфигурированию вращения </a:t>
            </a:r>
            <a:r>
              <a:rPr lang="en-US" sz="2800" dirty="0" smtClean="0">
                <a:solidFill>
                  <a:srgbClr val="007E39"/>
                </a:solidFill>
              </a:rPr>
              <a:t>bitmap</a:t>
            </a:r>
            <a:r>
              <a:rPr lang="ru-RU" sz="2800" dirty="0" smtClean="0">
                <a:solidFill>
                  <a:srgbClr val="007E39"/>
                </a:solidFill>
              </a:rPr>
              <a:t>-объектов</a:t>
            </a:r>
            <a:endParaRPr lang="en-US" sz="2800" dirty="0" smtClean="0">
              <a:solidFill>
                <a:srgbClr val="007E39"/>
              </a:solidFill>
            </a:endParaRPr>
          </a:p>
          <a:p>
            <a:pPr marL="400050" indent="-400050">
              <a:buBlip>
                <a:blip r:embed="rId3"/>
              </a:buBlip>
            </a:pPr>
            <a:r>
              <a:rPr lang="en-US" sz="2800" dirty="0" smtClean="0">
                <a:solidFill>
                  <a:srgbClr val="007E39"/>
                </a:solidFill>
              </a:rPr>
              <a:t> The “Offices” </a:t>
            </a:r>
            <a:r>
              <a:rPr lang="ru-RU" sz="2800" dirty="0" smtClean="0">
                <a:solidFill>
                  <a:srgbClr val="007E39"/>
                </a:solidFill>
              </a:rPr>
              <a:t>экран</a:t>
            </a:r>
            <a:r>
              <a:rPr lang="en-US" sz="2800" dirty="0" smtClean="0">
                <a:solidFill>
                  <a:srgbClr val="007E39"/>
                </a:solidFill>
              </a:rPr>
              <a:t> </a:t>
            </a:r>
            <a:r>
              <a:rPr lang="ru-RU" sz="2800" dirty="0" smtClean="0">
                <a:solidFill>
                  <a:srgbClr val="007E39"/>
                </a:solidFill>
              </a:rPr>
              <a:t>отображает интерфейс</a:t>
            </a:r>
            <a:r>
              <a:rPr lang="en-US" sz="2800" dirty="0" smtClean="0">
                <a:solidFill>
                  <a:srgbClr val="007E39"/>
                </a:solidFill>
              </a:rPr>
              <a:t> </a:t>
            </a:r>
            <a:r>
              <a:rPr lang="ru-RU" sz="2800" dirty="0" smtClean="0">
                <a:solidFill>
                  <a:srgbClr val="007E39"/>
                </a:solidFill>
              </a:rPr>
              <a:t>к </a:t>
            </a:r>
            <a:r>
              <a:rPr lang="en-US" sz="2800" dirty="0" smtClean="0">
                <a:solidFill>
                  <a:srgbClr val="007E39"/>
                </a:solidFill>
              </a:rPr>
              <a:t>Google Maps API</a:t>
            </a:r>
          </a:p>
        </p:txBody>
      </p:sp>
      <p:pic>
        <p:nvPicPr>
          <p:cNvPr id="5" name="Picture 4" descr="OilAndG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429000"/>
            <a:ext cx="4693920" cy="2933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71600" y="1308100"/>
            <a:ext cx="8458200" cy="5397500"/>
          </a:xfrm>
        </p:spPr>
        <p:txBody>
          <a:bodyPr/>
          <a:lstStyle/>
          <a:p>
            <a:pPr>
              <a:buNone/>
            </a:pPr>
            <a:r>
              <a:rPr lang="en-US" sz="2100" dirty="0" smtClean="0">
                <a:solidFill>
                  <a:srgbClr val="007E39"/>
                </a:solidFill>
              </a:rPr>
              <a:t>Twitter  -</a:t>
            </a:r>
            <a:r>
              <a:rPr lang="ru-RU" sz="2100" dirty="0" smtClean="0">
                <a:solidFill>
                  <a:srgbClr val="007E39"/>
                </a:solidFill>
              </a:rPr>
              <a:t> быстрые анонсы любых обновлений</a:t>
            </a:r>
            <a:endParaRPr lang="en-US" sz="2100" dirty="0" smtClean="0">
              <a:solidFill>
                <a:srgbClr val="007E39"/>
              </a:solidFill>
            </a:endParaRPr>
          </a:p>
          <a:p>
            <a:pPr lvl="1">
              <a:buNone/>
            </a:pPr>
            <a:r>
              <a:rPr lang="en-US" sz="1800" dirty="0" smtClean="0">
                <a:solidFill>
                  <a:srgbClr val="007E39"/>
                </a:solidFill>
                <a:hlinkClick r:id="rId2"/>
              </a:rPr>
              <a:t>www.twitter.com/induSoft</a:t>
            </a:r>
            <a:endParaRPr lang="en-US" sz="1800" dirty="0" smtClean="0">
              <a:solidFill>
                <a:srgbClr val="007E39"/>
              </a:solidFill>
            </a:endParaRPr>
          </a:p>
          <a:p>
            <a:pPr lvl="1">
              <a:buNone/>
            </a:pPr>
            <a:r>
              <a:rPr lang="en-US" sz="1800" dirty="0" smtClean="0">
                <a:solidFill>
                  <a:srgbClr val="007E39"/>
                </a:solidFill>
                <a:hlinkClick r:id="rId3"/>
              </a:rPr>
              <a:t>www.twitter.com/induSoftBrasil</a:t>
            </a:r>
            <a:endParaRPr lang="en-US" sz="1800" dirty="0" smtClean="0">
              <a:solidFill>
                <a:srgbClr val="007E39"/>
              </a:solidFill>
            </a:endParaRPr>
          </a:p>
          <a:p>
            <a:pPr lvl="1">
              <a:buNone/>
            </a:pPr>
            <a:r>
              <a:rPr lang="en-US" sz="1800" dirty="0" smtClean="0">
                <a:solidFill>
                  <a:srgbClr val="007E39"/>
                </a:solidFill>
                <a:hlinkClick r:id="rId4"/>
              </a:rPr>
              <a:t>www.twitter.com/InduSoftGermany</a:t>
            </a:r>
            <a:endParaRPr lang="en-US" sz="1800" dirty="0" smtClean="0">
              <a:solidFill>
                <a:srgbClr val="007E39"/>
              </a:solidFill>
            </a:endParaRPr>
          </a:p>
          <a:p>
            <a:pPr>
              <a:buNone/>
            </a:pPr>
            <a:r>
              <a:rPr lang="en-US" sz="2100" dirty="0" smtClean="0">
                <a:solidFill>
                  <a:srgbClr val="007E39"/>
                </a:solidFill>
              </a:rPr>
              <a:t>Facebook</a:t>
            </a:r>
            <a:r>
              <a:rPr lang="ru-RU" sz="2100" dirty="0" smtClean="0">
                <a:solidFill>
                  <a:srgbClr val="007E39"/>
                </a:solidFill>
              </a:rPr>
              <a:t> страница</a:t>
            </a:r>
            <a:endParaRPr lang="en-US" sz="2100" dirty="0" smtClean="0">
              <a:solidFill>
                <a:srgbClr val="007E39"/>
              </a:solidFill>
            </a:endParaRPr>
          </a:p>
          <a:p>
            <a:pPr lvl="1">
              <a:buNone/>
            </a:pPr>
            <a:r>
              <a:rPr lang="en-US" sz="1400" b="1" u="sng" dirty="0" smtClean="0">
                <a:solidFill>
                  <a:srgbClr val="007E39"/>
                </a:solidFill>
                <a:hlinkClick r:id="rId5"/>
              </a:rPr>
              <a:t>http://www.facebook.com/pages/Austin-TX/InduSoft/110461170492?v=info</a:t>
            </a:r>
            <a:r>
              <a:rPr lang="en-US" sz="1400" b="1" u="sng" dirty="0" smtClean="0">
                <a:solidFill>
                  <a:srgbClr val="007E39"/>
                </a:solidFill>
              </a:rPr>
              <a:t>  </a:t>
            </a:r>
          </a:p>
          <a:p>
            <a:pPr lvl="1">
              <a:buNone/>
            </a:pPr>
            <a:r>
              <a:rPr lang="en-US" sz="1400" b="1" dirty="0" smtClean="0">
                <a:solidFill>
                  <a:srgbClr val="007E39"/>
                </a:solidFill>
                <a:hlinkClick r:id="rId6"/>
              </a:rPr>
              <a:t>http://www.facebook.com/pages/InduSoft-Brasil/123935414290862?v=wall&amp;ref=mf</a:t>
            </a:r>
            <a:r>
              <a:rPr lang="en-US" sz="1800" dirty="0" smtClean="0">
                <a:solidFill>
                  <a:srgbClr val="007E39"/>
                </a:solidFill>
              </a:rPr>
              <a:t> (Brazil)</a:t>
            </a:r>
          </a:p>
          <a:p>
            <a:pPr>
              <a:buNone/>
            </a:pPr>
            <a:r>
              <a:rPr lang="en-US" sz="2100" dirty="0" smtClean="0">
                <a:solidFill>
                  <a:srgbClr val="007E39"/>
                </a:solidFill>
              </a:rPr>
              <a:t>YouTube </a:t>
            </a:r>
            <a:r>
              <a:rPr lang="ru-RU" sz="2100" dirty="0" smtClean="0">
                <a:solidFill>
                  <a:srgbClr val="007E39"/>
                </a:solidFill>
              </a:rPr>
              <a:t>канал</a:t>
            </a:r>
            <a:endParaRPr lang="en-US" sz="2100" dirty="0" smtClean="0">
              <a:solidFill>
                <a:srgbClr val="007E39"/>
              </a:solidFill>
            </a:endParaRPr>
          </a:p>
          <a:p>
            <a:pPr lvl="1">
              <a:buNone/>
            </a:pPr>
            <a:r>
              <a:rPr lang="en-US" sz="1800" dirty="0" smtClean="0">
                <a:solidFill>
                  <a:srgbClr val="007E39"/>
                </a:solidFill>
                <a:hlinkClick r:id="rId7"/>
              </a:rPr>
              <a:t>http://www.youtube.com/user/InduSoftVideo</a:t>
            </a:r>
            <a:r>
              <a:rPr lang="en-US" sz="1800" dirty="0" smtClean="0">
                <a:solidFill>
                  <a:srgbClr val="007E39"/>
                </a:solidFill>
              </a:rPr>
              <a:t> </a:t>
            </a:r>
          </a:p>
          <a:p>
            <a:pPr>
              <a:buNone/>
            </a:pPr>
            <a:r>
              <a:rPr lang="ru-RU" sz="2100" dirty="0" smtClean="0">
                <a:solidFill>
                  <a:srgbClr val="007E39"/>
                </a:solidFill>
              </a:rPr>
              <a:t>Блог</a:t>
            </a:r>
            <a:endParaRPr lang="en-US" sz="2100" dirty="0" smtClean="0">
              <a:solidFill>
                <a:srgbClr val="007E39"/>
              </a:solidFill>
            </a:endParaRPr>
          </a:p>
          <a:p>
            <a:pPr lvl="1">
              <a:buNone/>
            </a:pPr>
            <a:r>
              <a:rPr lang="en-US" sz="1800" dirty="0" smtClean="0">
                <a:solidFill>
                  <a:srgbClr val="007E39"/>
                </a:solidFill>
                <a:hlinkClick r:id="rId8"/>
              </a:rPr>
              <a:t>www.indusoft.com/blog</a:t>
            </a:r>
            <a:endParaRPr lang="en-US" sz="1800" dirty="0" smtClean="0">
              <a:solidFill>
                <a:srgbClr val="007E39"/>
              </a:solidFill>
            </a:endParaRPr>
          </a:p>
          <a:p>
            <a:pPr lvl="1" indent="-742950">
              <a:buNone/>
            </a:pPr>
            <a:r>
              <a:rPr lang="ru-RU" sz="2100" dirty="0" smtClean="0">
                <a:solidFill>
                  <a:srgbClr val="007E39"/>
                </a:solidFill>
              </a:rPr>
              <a:t>Социальная сеть </a:t>
            </a:r>
            <a:r>
              <a:rPr lang="en-US" sz="2100" dirty="0" smtClean="0">
                <a:solidFill>
                  <a:srgbClr val="007E39"/>
                </a:solidFill>
              </a:rPr>
              <a:t>Orkut</a:t>
            </a:r>
          </a:p>
          <a:p>
            <a:pPr lvl="1">
              <a:buNone/>
            </a:pPr>
            <a:r>
              <a:rPr lang="en-US" sz="1800" dirty="0" smtClean="0">
                <a:hlinkClick r:id="rId9"/>
              </a:rPr>
              <a:t>http://www.orkut.com.br</a:t>
            </a:r>
            <a:r>
              <a:rPr lang="en-US" sz="1800" dirty="0" smtClean="0"/>
              <a:t>  </a:t>
            </a:r>
            <a:r>
              <a:rPr lang="en-US" sz="1800" dirty="0" smtClean="0">
                <a:solidFill>
                  <a:srgbClr val="007E39"/>
                </a:solidFill>
              </a:rPr>
              <a:t>(Brazil) 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>
              <a:solidFill>
                <a:srgbClr val="007E3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Социальные медиа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" name="Picture 4" descr="YouTube-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9600" y="3670300"/>
            <a:ext cx="763208" cy="400050"/>
          </a:xfrm>
          <a:prstGeom prst="rect">
            <a:avLst/>
          </a:prstGeom>
        </p:spPr>
      </p:pic>
      <p:pic>
        <p:nvPicPr>
          <p:cNvPr id="6" name="Picture 5" descr="blog_ico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5800" y="4346575"/>
            <a:ext cx="706852" cy="581025"/>
          </a:xfrm>
          <a:prstGeom prst="rect">
            <a:avLst/>
          </a:prstGeom>
        </p:spPr>
      </p:pic>
      <p:pic>
        <p:nvPicPr>
          <p:cNvPr id="7" name="Picture 6" descr="twitter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8200" y="1231900"/>
            <a:ext cx="571500" cy="571500"/>
          </a:xfrm>
          <a:prstGeom prst="rect">
            <a:avLst/>
          </a:prstGeom>
        </p:spPr>
      </p:pic>
      <p:pic>
        <p:nvPicPr>
          <p:cNvPr id="8" name="Picture 7" descr="Facebook_ic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38200" y="2603500"/>
            <a:ext cx="571500" cy="571500"/>
          </a:xfrm>
          <a:prstGeom prst="rect">
            <a:avLst/>
          </a:prstGeom>
        </p:spPr>
      </p:pic>
      <p:pic>
        <p:nvPicPr>
          <p:cNvPr id="9" name="Picture 8" descr="orkut-logo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33400" y="5060950"/>
            <a:ext cx="914400" cy="427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2514600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Сертификация оборудования</a:t>
            </a:r>
            <a:endParaRPr lang="en-US" sz="6000" b="1" spc="-15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9900">
                      <a:shade val="30000"/>
                      <a:satMod val="115000"/>
                    </a:srgbClr>
                  </a:gs>
                  <a:gs pos="50000">
                    <a:srgbClr val="009900">
                      <a:shade val="67500"/>
                      <a:satMod val="115000"/>
                    </a:srgbClr>
                  </a:gs>
                  <a:gs pos="100000">
                    <a:srgbClr val="00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50800" dir="5400000" algn="ctr" rotWithShape="0">
                  <a:schemeClr val="bg1">
                    <a:lumMod val="85000"/>
                  </a:scheme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81000" y="914400"/>
            <a:ext cx="8534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srgbClr val="007E39"/>
                </a:solidFill>
              </a:rPr>
              <a:t>Тестирование</a:t>
            </a:r>
            <a:r>
              <a:rPr lang="en-US" sz="2400" dirty="0" smtClean="0">
                <a:solidFill>
                  <a:srgbClr val="007E39"/>
                </a:solidFill>
              </a:rPr>
              <a:t>:</a:t>
            </a:r>
            <a:r>
              <a:rPr lang="en-US" sz="2400" b="0" dirty="0" smtClean="0">
                <a:solidFill>
                  <a:srgbClr val="007E39"/>
                </a:solidFill>
              </a:rPr>
              <a:t> </a:t>
            </a:r>
            <a:r>
              <a:rPr lang="ru-RU" sz="2400" b="0" dirty="0" smtClean="0">
                <a:solidFill>
                  <a:srgbClr val="007E39"/>
                </a:solidFill>
              </a:rPr>
              <a:t>Выполняется в </a:t>
            </a:r>
            <a:r>
              <a:rPr lang="en-US" sz="2400" b="0" dirty="0" smtClean="0">
                <a:solidFill>
                  <a:srgbClr val="007E39"/>
                </a:solidFill>
              </a:rPr>
              <a:t>InduSoft</a:t>
            </a:r>
            <a:r>
              <a:rPr lang="ru-RU" sz="2400" b="0" dirty="0" smtClean="0">
                <a:solidFill>
                  <a:srgbClr val="007E39"/>
                </a:solidFill>
              </a:rPr>
              <a:t>.</a:t>
            </a:r>
            <a:endParaRPr lang="en-US" sz="2400" b="0" dirty="0">
              <a:solidFill>
                <a:srgbClr val="007E39"/>
              </a:solidFill>
            </a:endParaRPr>
          </a:p>
          <a:p>
            <a:pPr marL="457200" indent="-457200">
              <a:buFontTx/>
              <a:buAutoNum type="arabicPeriod"/>
            </a:pPr>
            <a:endParaRPr lang="en-US" sz="2400" b="0" dirty="0">
              <a:solidFill>
                <a:srgbClr val="007E39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srgbClr val="007E39"/>
                </a:solidFill>
              </a:rPr>
              <a:t>Сертификат соответствия</a:t>
            </a:r>
            <a:r>
              <a:rPr lang="en-US" sz="2400" dirty="0" smtClean="0">
                <a:solidFill>
                  <a:srgbClr val="007E39"/>
                </a:solidFill>
              </a:rPr>
              <a:t>: </a:t>
            </a:r>
            <a:r>
              <a:rPr lang="en-US" sz="2400" b="0" dirty="0" smtClean="0">
                <a:solidFill>
                  <a:srgbClr val="007E39"/>
                </a:solidFill>
              </a:rPr>
              <a:t>InduSoft</a:t>
            </a:r>
            <a:r>
              <a:rPr lang="ru-RU" sz="2400" b="0" dirty="0" smtClean="0">
                <a:solidFill>
                  <a:srgbClr val="007E39"/>
                </a:solidFill>
              </a:rPr>
              <a:t> </a:t>
            </a:r>
            <a:r>
              <a:rPr lang="ru-RU" sz="2400" dirty="0" smtClean="0">
                <a:solidFill>
                  <a:srgbClr val="007E39"/>
                </a:solidFill>
              </a:rPr>
              <a:t>предоставляет поставщикам оборудования письменный отчет, в котором декларируется, что продукт соответствует стандарту. В результате чего продавец может публиковать на своем </a:t>
            </a:r>
            <a:r>
              <a:rPr lang="en-US" sz="2400" dirty="0" smtClean="0">
                <a:solidFill>
                  <a:srgbClr val="007E39"/>
                </a:solidFill>
              </a:rPr>
              <a:t>web-</a:t>
            </a:r>
            <a:r>
              <a:rPr lang="ru-RU" sz="2400" dirty="0" smtClean="0">
                <a:solidFill>
                  <a:srgbClr val="007E39"/>
                </a:solidFill>
              </a:rPr>
              <a:t>сейте и использовать логотип сертификации.</a:t>
            </a:r>
            <a:endParaRPr lang="en-US" sz="2400" b="0" dirty="0">
              <a:solidFill>
                <a:srgbClr val="007E39"/>
              </a:solidFill>
            </a:endParaRPr>
          </a:p>
          <a:p>
            <a:pPr marL="457200" indent="-457200">
              <a:buFontTx/>
              <a:buAutoNum type="arabicPeriod"/>
            </a:pPr>
            <a:endParaRPr lang="en-US" sz="2400" b="0" dirty="0">
              <a:solidFill>
                <a:srgbClr val="007E39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srgbClr val="007E39"/>
                </a:solidFill>
              </a:rPr>
              <a:t>Аудит</a:t>
            </a:r>
            <a:r>
              <a:rPr lang="en-US" sz="2400" dirty="0" smtClean="0">
                <a:solidFill>
                  <a:srgbClr val="007E39"/>
                </a:solidFill>
              </a:rPr>
              <a:t>:</a:t>
            </a:r>
            <a:r>
              <a:rPr lang="en-US" sz="2400" b="0" dirty="0" smtClean="0">
                <a:solidFill>
                  <a:srgbClr val="007E39"/>
                </a:solidFill>
              </a:rPr>
              <a:t> </a:t>
            </a:r>
            <a:r>
              <a:rPr lang="ru-RU" sz="2400" dirty="0" smtClean="0">
                <a:solidFill>
                  <a:srgbClr val="007E39"/>
                </a:solidFill>
              </a:rPr>
              <a:t>InduSoft делает регулярных проверки производителя оборудования для обеспечения соответствия.</a:t>
            </a:r>
            <a:endParaRPr lang="en-US" sz="2400" b="0" dirty="0">
              <a:solidFill>
                <a:srgbClr val="007E3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Сертификация оборудования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Picture 5" descr="InduSoft_Hardware_Logo_Certified_English_small_090601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4800600"/>
            <a:ext cx="3333750" cy="135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ABB_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971800"/>
            <a:ext cx="1116013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1" descr="Arista_log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429000"/>
            <a:ext cx="17145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5" descr="Beijer_Electronics_logo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3733800"/>
            <a:ext cx="12382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21" descr="Esa_Log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3400" y="3962400"/>
            <a:ext cx="13001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23" descr="GE_logo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4400" y="2590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25" descr="EZ_Automation_logo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0" y="5943600"/>
            <a:ext cx="2066748" cy="35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29" descr="HMW_logo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00400" y="5638800"/>
            <a:ext cx="10287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31" descr="IVC_Displays_logo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19800" y="4495800"/>
            <a:ext cx="86518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33" descr="Intermec_logo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10400" y="2438400"/>
            <a:ext cx="178435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35" descr="KEP_logo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514600" y="2438400"/>
            <a:ext cx="1131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0" name="Picture 41" descr="Pilz_logo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09600" y="5029200"/>
            <a:ext cx="9493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43" descr="Weintek_logo">
            <a:hlinkClick r:id="rId25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800600" y="5029200"/>
            <a:ext cx="17145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47" descr="xycom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981200" y="3124200"/>
            <a:ext cx="1714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4" name="Picture 49" descr="Woodhead_logo">
            <a:hlinkClick r:id="rId29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057400" y="5029200"/>
            <a:ext cx="2057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B&amp;R Automation">
            <a:hlinkClick r:id="rId31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04800" y="4343400"/>
            <a:ext cx="1866900" cy="333376"/>
          </a:xfrm>
          <a:prstGeom prst="rect">
            <a:avLst/>
          </a:prstGeom>
          <a:noFill/>
        </p:spPr>
      </p:pic>
      <p:pic>
        <p:nvPicPr>
          <p:cNvPr id="56324" name="Picture 4" descr="http://www.indusoft.com/Certified_Hardware/kaspro_logo.jpg">
            <a:hlinkClick r:id="rId33"/>
          </p:cNvPr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239000" y="5791200"/>
            <a:ext cx="942975" cy="304801"/>
          </a:xfrm>
          <a:prstGeom prst="rect">
            <a:avLst/>
          </a:prstGeom>
          <a:noFill/>
        </p:spPr>
      </p:pic>
      <p:pic>
        <p:nvPicPr>
          <p:cNvPr id="56326" name="Picture 6" descr="VIPA">
            <a:hlinkClick r:id="rId35"/>
          </p:cNvPr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5029200" y="5943600"/>
            <a:ext cx="1504950" cy="533400"/>
          </a:xfrm>
          <a:prstGeom prst="rect">
            <a:avLst/>
          </a:prstGeom>
          <a:noFill/>
        </p:spPr>
      </p:pic>
      <p:pic>
        <p:nvPicPr>
          <p:cNvPr id="56328" name="Picture 8" descr="AAEON">
            <a:hlinkClick r:id="rId37" tooltip="AAEON"/>
          </p:cNvPr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04800" y="1981200"/>
            <a:ext cx="1905000" cy="485775"/>
          </a:xfrm>
          <a:prstGeom prst="rect">
            <a:avLst/>
          </a:prstGeom>
          <a:noFill/>
        </p:spPr>
      </p:pic>
      <p:pic>
        <p:nvPicPr>
          <p:cNvPr id="56330" name="Picture 10" descr="Dynics">
            <a:hlinkClick r:id="rId39"/>
          </p:cNvPr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629400" y="838200"/>
            <a:ext cx="1695450" cy="514351"/>
          </a:xfrm>
          <a:prstGeom prst="rect">
            <a:avLst/>
          </a:prstGeom>
          <a:noFill/>
        </p:spPr>
      </p:pic>
      <p:pic>
        <p:nvPicPr>
          <p:cNvPr id="56332" name="Picture 12" descr="Nematron">
            <a:hlinkClick r:id="rId41"/>
          </p:cNvPr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267200" y="2743200"/>
            <a:ext cx="2190750" cy="295275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76200" y="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Сертифицированные аппаратные платформы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2" name="Picture 31" descr="siemenslogo.jpg"/>
          <p:cNvPicPr>
            <a:picLocks noChangeAspect="1"/>
          </p:cNvPicPr>
          <p:nvPr/>
        </p:nvPicPr>
        <p:blipFill>
          <a:blip r:embed="rId43" cstate="print"/>
          <a:srcRect l="2684" t="9662"/>
          <a:stretch>
            <a:fillRect/>
          </a:stretch>
        </p:blipFill>
        <p:spPr>
          <a:xfrm>
            <a:off x="6858000" y="3962400"/>
            <a:ext cx="1787432" cy="377179"/>
          </a:xfrm>
          <a:prstGeom prst="rect">
            <a:avLst/>
          </a:prstGeom>
        </p:spPr>
      </p:pic>
      <p:pic>
        <p:nvPicPr>
          <p:cNvPr id="33" name="Picture 32" descr="Omron%20Logo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3124200" y="914400"/>
            <a:ext cx="1600200" cy="320183"/>
          </a:xfrm>
          <a:prstGeom prst="rect">
            <a:avLst/>
          </a:prstGeom>
        </p:spPr>
      </p:pic>
      <p:pic>
        <p:nvPicPr>
          <p:cNvPr id="34" name="Picture 33" descr="icp-logo.jp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1981200" y="914400"/>
            <a:ext cx="1056132" cy="733425"/>
          </a:xfrm>
          <a:prstGeom prst="rect">
            <a:avLst/>
          </a:prstGeom>
        </p:spPr>
      </p:pic>
      <p:pic>
        <p:nvPicPr>
          <p:cNvPr id="35" name="Picture 34" descr="Bosch_Rexroth_logo.gif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7620000" y="4472455"/>
            <a:ext cx="1219200" cy="490071"/>
          </a:xfrm>
          <a:prstGeom prst="rect">
            <a:avLst/>
          </a:prstGeom>
        </p:spPr>
      </p:pic>
      <p:pic>
        <p:nvPicPr>
          <p:cNvPr id="36" name="Picture 35" descr="beckoff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228600" y="1066800"/>
            <a:ext cx="1597264" cy="512064"/>
          </a:xfrm>
          <a:prstGeom prst="rect">
            <a:avLst/>
          </a:prstGeom>
        </p:spPr>
      </p:pic>
      <p:pic>
        <p:nvPicPr>
          <p:cNvPr id="37" name="Picture 36" descr="Advantech_logo1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6934200" y="1600200"/>
            <a:ext cx="1845276" cy="609600"/>
          </a:xfrm>
          <a:prstGeom prst="rect">
            <a:avLst/>
          </a:prstGeom>
        </p:spPr>
      </p:pic>
      <p:pic>
        <p:nvPicPr>
          <p:cNvPr id="38" name="Picture 37" descr="allenbradley.jp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2514600" y="1752600"/>
            <a:ext cx="2211857" cy="428475"/>
          </a:xfrm>
          <a:prstGeom prst="rect">
            <a:avLst/>
          </a:prstGeom>
        </p:spPr>
      </p:pic>
      <p:pic>
        <p:nvPicPr>
          <p:cNvPr id="39" name="Picture 38" descr="axiomtek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4800600" y="2133600"/>
            <a:ext cx="1752600" cy="378271"/>
          </a:xfrm>
          <a:prstGeom prst="rect">
            <a:avLst/>
          </a:prstGeom>
        </p:spPr>
      </p:pic>
      <p:pic>
        <p:nvPicPr>
          <p:cNvPr id="40" name="Picture 39" descr="maple%20logo.gif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4953000" y="595580"/>
            <a:ext cx="1295400" cy="1233220"/>
          </a:xfrm>
          <a:prstGeom prst="rect">
            <a:avLst/>
          </a:prstGeom>
        </p:spPr>
      </p:pic>
      <p:pic>
        <p:nvPicPr>
          <p:cNvPr id="41" name="Picture 40" descr="excor.jp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3200400" y="6248400"/>
            <a:ext cx="1371600" cy="338866"/>
          </a:xfrm>
          <a:prstGeom prst="rect">
            <a:avLst/>
          </a:prstGeom>
        </p:spPr>
      </p:pic>
      <p:pic>
        <p:nvPicPr>
          <p:cNvPr id="42" name="Picture 41" descr="automata.bmp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228600" y="3505200"/>
            <a:ext cx="1143000" cy="654627"/>
          </a:xfrm>
          <a:prstGeom prst="rect">
            <a:avLst/>
          </a:prstGeom>
        </p:spPr>
      </p:pic>
      <p:pic>
        <p:nvPicPr>
          <p:cNvPr id="43" name="Picture 42" descr="Sutron_logo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7010400" y="5181600"/>
            <a:ext cx="1905000" cy="381000"/>
          </a:xfrm>
          <a:prstGeom prst="rect">
            <a:avLst/>
          </a:prstGeom>
        </p:spPr>
      </p:pic>
      <p:pic>
        <p:nvPicPr>
          <p:cNvPr id="44" name="Picture 43" descr="Aplex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7391400" y="3200400"/>
            <a:ext cx="1524000" cy="457200"/>
          </a:xfrm>
          <a:prstGeom prst="rect">
            <a:avLst/>
          </a:prstGeom>
        </p:spPr>
      </p:pic>
      <p:pic>
        <p:nvPicPr>
          <p:cNvPr id="45" name="Picture 44" descr="Kontron.gif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4267200" y="4419600"/>
            <a:ext cx="1486829" cy="762000"/>
          </a:xfrm>
          <a:prstGeom prst="rect">
            <a:avLst/>
          </a:prstGeom>
        </p:spPr>
      </p:pic>
      <p:pic>
        <p:nvPicPr>
          <p:cNvPr id="46" name="Picture 45" descr="nematron.jp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2286000" y="4648200"/>
            <a:ext cx="1714500" cy="371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2667000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Уровни лицензий</a:t>
            </a:r>
            <a:endParaRPr lang="en-US" sz="6000" b="1" spc="-15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9900">
                      <a:shade val="30000"/>
                      <a:satMod val="115000"/>
                    </a:srgbClr>
                  </a:gs>
                  <a:gs pos="50000">
                    <a:srgbClr val="009900">
                      <a:shade val="67500"/>
                      <a:satMod val="115000"/>
                    </a:srgbClr>
                  </a:gs>
                  <a:gs pos="100000">
                    <a:srgbClr val="00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50800" dir="5400000" algn="ctr" rotWithShape="0">
                  <a:schemeClr val="bg1">
                    <a:lumMod val="85000"/>
                  </a:scheme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3700" y="3395610"/>
            <a:ext cx="1333500" cy="70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4096" y="3371850"/>
            <a:ext cx="145153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8986" y="3156206"/>
            <a:ext cx="711199" cy="94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0558" y="3435350"/>
            <a:ext cx="144018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3543" y="3203575"/>
            <a:ext cx="7112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4039" y="5045075"/>
            <a:ext cx="1844386" cy="551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1" name="Picture 10" descr="coverctlSE04-01-0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95600" y="5029200"/>
            <a:ext cx="63182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" y="5791200"/>
            <a:ext cx="1859280" cy="56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58100" y="3277108"/>
            <a:ext cx="1066800" cy="82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5" name="Picture 14" descr="CTLx_ENG_10EngAward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114800" y="4648200"/>
            <a:ext cx="566670" cy="1502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/>
          <p:cNvSpPr txBox="1"/>
          <p:nvPr/>
        </p:nvSpPr>
        <p:spPr>
          <a:xfrm>
            <a:off x="22860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Корпоративный профиль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914400"/>
            <a:ext cx="8483600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Century Gothic" pitchFamily="34" charset="0"/>
              </a:rPr>
              <a:t>Основана</a:t>
            </a:r>
            <a:r>
              <a:rPr lang="en-US" sz="2400" b="1" dirty="0" smtClean="0">
                <a:solidFill>
                  <a:srgbClr val="008000"/>
                </a:solidFill>
                <a:latin typeface="Century Gothic" pitchFamily="34" charset="0"/>
              </a:rPr>
              <a:t> </a:t>
            </a:r>
            <a:r>
              <a:rPr lang="ru-RU" sz="2400" b="1" dirty="0" smtClean="0">
                <a:solidFill>
                  <a:srgbClr val="008000"/>
                </a:solidFill>
                <a:latin typeface="Century Gothic" pitchFamily="34" charset="0"/>
              </a:rPr>
              <a:t>в</a:t>
            </a:r>
            <a:r>
              <a:rPr lang="en-US" sz="2400" b="1" dirty="0" smtClean="0">
                <a:solidFill>
                  <a:srgbClr val="008000"/>
                </a:solidFill>
                <a:latin typeface="Century Gothic" pitchFamily="34" charset="0"/>
              </a:rPr>
              <a:t> </a:t>
            </a:r>
            <a:r>
              <a:rPr lang="ru-RU" sz="2400" b="1" dirty="0" smtClean="0">
                <a:solidFill>
                  <a:srgbClr val="008000"/>
                </a:solidFill>
                <a:latin typeface="Century Gothic" pitchFamily="34" charset="0"/>
              </a:rPr>
              <a:t>США</a:t>
            </a:r>
            <a:r>
              <a:rPr lang="en-US" sz="2400" b="1" dirty="0" smtClean="0">
                <a:solidFill>
                  <a:srgbClr val="008000"/>
                </a:solidFill>
                <a:latin typeface="Century Gothic" pitchFamily="34" charset="0"/>
              </a:rPr>
              <a:t> </a:t>
            </a:r>
            <a:r>
              <a:rPr lang="ru-RU" sz="2400" b="1" dirty="0" smtClean="0">
                <a:solidFill>
                  <a:srgbClr val="008000"/>
                </a:solidFill>
                <a:latin typeface="Century Gothic" pitchFamily="34" charset="0"/>
              </a:rPr>
              <a:t>в</a:t>
            </a:r>
            <a:r>
              <a:rPr lang="en-US" sz="2400" b="1" dirty="0" smtClean="0">
                <a:solidFill>
                  <a:srgbClr val="008000"/>
                </a:solidFill>
                <a:latin typeface="Century Gothic" pitchFamily="34" charset="0"/>
              </a:rPr>
              <a:t> 1997</a:t>
            </a:r>
          </a:p>
          <a:p>
            <a:endParaRPr lang="en-US" b="1" dirty="0" smtClean="0">
              <a:solidFill>
                <a:srgbClr val="008000"/>
              </a:solidFill>
              <a:latin typeface="Century Gothic" pitchFamily="34" charset="0"/>
            </a:endParaRPr>
          </a:p>
          <a:p>
            <a:r>
              <a:rPr lang="ru-RU" sz="2400" b="1" dirty="0" smtClean="0">
                <a:solidFill>
                  <a:srgbClr val="008000"/>
                </a:solidFill>
                <a:latin typeface="Century Gothic" pitchFamily="34" charset="0"/>
              </a:rPr>
              <a:t>Пионер с индустрии</a:t>
            </a:r>
            <a:r>
              <a:rPr lang="en-US" sz="2400" b="1" dirty="0" smtClean="0">
                <a:solidFill>
                  <a:srgbClr val="008000"/>
                </a:solidFill>
                <a:latin typeface="Century Gothic" pitchFamily="34" charset="0"/>
              </a:rPr>
              <a:t>: 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Century Gothic" pitchFamily="34" charset="0"/>
              </a:rPr>
              <a:t>	</a:t>
            </a:r>
            <a:r>
              <a:rPr lang="ru-RU" b="1" dirty="0" smtClean="0">
                <a:solidFill>
                  <a:srgbClr val="008000"/>
                </a:solidFill>
                <a:latin typeface="Century Gothic" pitchFamily="34" charset="0"/>
              </a:rPr>
              <a:t>Первый</a:t>
            </a:r>
            <a:r>
              <a:rPr lang="en-US" b="1" dirty="0" smtClean="0">
                <a:solidFill>
                  <a:srgbClr val="008000"/>
                </a:solidFill>
                <a:latin typeface="Century Gothic" pitchFamily="34" charset="0"/>
              </a:rPr>
              <a:t> HMI/SCADA </a:t>
            </a:r>
            <a:r>
              <a:rPr lang="ru-RU" b="1" dirty="0" smtClean="0">
                <a:solidFill>
                  <a:srgbClr val="008000"/>
                </a:solidFill>
                <a:latin typeface="Century Gothic" pitchFamily="34" charset="0"/>
              </a:rPr>
              <a:t>пакет для</a:t>
            </a:r>
            <a:r>
              <a:rPr lang="en-US" b="1" dirty="0" smtClean="0">
                <a:solidFill>
                  <a:srgbClr val="008000"/>
                </a:solidFill>
                <a:latin typeface="Century Gothic" pitchFamily="34" charset="0"/>
              </a:rPr>
              <a:t> Microsoft Windows CE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Century Gothic" pitchFamily="34" charset="0"/>
              </a:rPr>
              <a:t>	Web</a:t>
            </a:r>
            <a:r>
              <a:rPr lang="ru-RU" b="1" dirty="0" smtClean="0">
                <a:solidFill>
                  <a:srgbClr val="008000"/>
                </a:solidFill>
                <a:latin typeface="Century Gothic" pitchFamily="34" charset="0"/>
              </a:rPr>
              <a:t>-интеграция</a:t>
            </a:r>
            <a:r>
              <a:rPr lang="en-US" b="1" dirty="0" smtClean="0">
                <a:solidFill>
                  <a:srgbClr val="008000"/>
                </a:solidFill>
                <a:latin typeface="Century Gothic" pitchFamily="34" charset="0"/>
              </a:rPr>
              <a:t> </a:t>
            </a:r>
            <a:r>
              <a:rPr lang="ru-RU" b="1" dirty="0" smtClean="0">
                <a:solidFill>
                  <a:srgbClr val="008000"/>
                </a:solidFill>
                <a:latin typeface="Century Gothic" pitchFamily="34" charset="0"/>
              </a:rPr>
              <a:t>и </a:t>
            </a:r>
            <a:r>
              <a:rPr lang="en-US" b="1" dirty="0" smtClean="0">
                <a:solidFill>
                  <a:srgbClr val="008000"/>
                </a:solidFill>
                <a:latin typeface="Century Gothic" pitchFamily="34" charset="0"/>
              </a:rPr>
              <a:t>XML</a:t>
            </a:r>
            <a:r>
              <a:rPr lang="ru-RU" b="1" dirty="0" smtClean="0">
                <a:solidFill>
                  <a:srgbClr val="008000"/>
                </a:solidFill>
                <a:latin typeface="Century Gothic" pitchFamily="34" charset="0"/>
              </a:rPr>
              <a:t>-решения</a:t>
            </a:r>
            <a:r>
              <a:rPr lang="en-US" b="1" dirty="0" smtClean="0">
                <a:solidFill>
                  <a:srgbClr val="008000"/>
                </a:solidFill>
                <a:latin typeface="Century Gothic" pitchFamily="34" charset="0"/>
              </a:rPr>
              <a:t> </a:t>
            </a:r>
            <a:r>
              <a:rPr lang="ru-RU" b="1" dirty="0" smtClean="0">
                <a:solidFill>
                  <a:srgbClr val="008000"/>
                </a:solidFill>
                <a:latin typeface="Century Gothic" pitchFamily="34" charset="0"/>
              </a:rPr>
              <a:t>в</a:t>
            </a:r>
            <a:r>
              <a:rPr lang="en-US" b="1" dirty="0" smtClean="0">
                <a:solidFill>
                  <a:srgbClr val="008000"/>
                </a:solidFill>
                <a:latin typeface="Century Gothic" pitchFamily="34" charset="0"/>
              </a:rPr>
              <a:t> HMI/SCADA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Century Gothic" pitchFamily="34" charset="0"/>
              </a:rPr>
              <a:t>	</a:t>
            </a:r>
            <a:r>
              <a:rPr lang="ru-RU" b="1" dirty="0" smtClean="0">
                <a:solidFill>
                  <a:srgbClr val="008000"/>
                </a:solidFill>
                <a:latin typeface="Century Gothic" pitchFamily="34" charset="0"/>
              </a:rPr>
              <a:t>Патентованные способы соединения с базами данных</a:t>
            </a:r>
            <a:endParaRPr lang="en-US" b="1" dirty="0" smtClean="0">
              <a:solidFill>
                <a:srgbClr val="008000"/>
              </a:solidFill>
              <a:latin typeface="Century Gothic" pitchFamily="34" charset="0"/>
            </a:endParaRPr>
          </a:p>
          <a:p>
            <a:endParaRPr lang="en-US" sz="1200" b="1" dirty="0" smtClean="0">
              <a:solidFill>
                <a:srgbClr val="008000"/>
              </a:solidFill>
              <a:latin typeface="Century Gothic" pitchFamily="34" charset="0"/>
            </a:endParaRPr>
          </a:p>
          <a:p>
            <a:r>
              <a:rPr lang="ru-RU" sz="2400" b="1" dirty="0" smtClean="0">
                <a:solidFill>
                  <a:srgbClr val="008000"/>
                </a:solidFill>
                <a:latin typeface="Century Gothic" pitchFamily="34" charset="0"/>
              </a:rPr>
              <a:t>Сертификаты</a:t>
            </a:r>
            <a:r>
              <a:rPr lang="en-US" sz="2400" b="1" dirty="0" smtClean="0">
                <a:solidFill>
                  <a:srgbClr val="008000"/>
                </a:solidFill>
                <a:latin typeface="Century Gothic" pitchFamily="34" charset="0"/>
              </a:rPr>
              <a:t>:</a:t>
            </a:r>
          </a:p>
          <a:p>
            <a:endParaRPr lang="en-US" b="1" dirty="0" smtClean="0">
              <a:solidFill>
                <a:srgbClr val="008000"/>
              </a:solidFill>
              <a:latin typeface="Century Gothic" pitchFamily="34" charset="0"/>
            </a:endParaRPr>
          </a:p>
          <a:p>
            <a:endParaRPr lang="en-US" b="1" dirty="0" smtClean="0">
              <a:solidFill>
                <a:srgbClr val="008000"/>
              </a:solidFill>
              <a:latin typeface="Century Gothic" pitchFamily="34" charset="0"/>
            </a:endParaRPr>
          </a:p>
          <a:p>
            <a:endParaRPr lang="en-US" b="1" dirty="0" smtClean="0">
              <a:solidFill>
                <a:srgbClr val="008000"/>
              </a:solidFill>
              <a:latin typeface="Century Gothic" pitchFamily="34" charset="0"/>
            </a:endParaRPr>
          </a:p>
          <a:p>
            <a:endParaRPr lang="en-US" sz="2400" b="1" dirty="0" smtClean="0">
              <a:solidFill>
                <a:srgbClr val="008000"/>
              </a:solidFill>
              <a:latin typeface="Century Gothic" pitchFamily="34" charset="0"/>
            </a:endParaRPr>
          </a:p>
          <a:p>
            <a:r>
              <a:rPr lang="ru-RU" sz="2400" b="1" dirty="0" smtClean="0">
                <a:solidFill>
                  <a:srgbClr val="008000"/>
                </a:solidFill>
                <a:latin typeface="Century Gothic" pitchFamily="34" charset="0"/>
              </a:rPr>
              <a:t>Награды</a:t>
            </a:r>
            <a:r>
              <a:rPr lang="en-US" sz="2400" b="1" dirty="0" smtClean="0">
                <a:solidFill>
                  <a:srgbClr val="008000"/>
                </a:solidFill>
                <a:latin typeface="Century Gothic" pitchFamily="34" charset="0"/>
              </a:rPr>
              <a:t>:</a:t>
            </a:r>
          </a:p>
        </p:txBody>
      </p:sp>
      <p:pic>
        <p:nvPicPr>
          <p:cNvPr id="21" name="Picture 20" descr="bldg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86200" y="685800"/>
            <a:ext cx="2078257" cy="1219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1283969740_light_bulb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239000" y="1447800"/>
            <a:ext cx="990600" cy="990600"/>
          </a:xfrm>
          <a:prstGeom prst="rect">
            <a:avLst/>
          </a:prstGeom>
        </p:spPr>
      </p:pic>
      <p:pic>
        <p:nvPicPr>
          <p:cNvPr id="17" name="Picture 16" descr="InduSoft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239000" y="4648200"/>
            <a:ext cx="1401080" cy="132884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9" name="Picture 18" descr="InduSoft Logo_cropped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257800" y="4648200"/>
            <a:ext cx="1466344" cy="132643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lowchart: Alternate Process 39"/>
          <p:cNvSpPr/>
          <p:nvPr/>
        </p:nvSpPr>
        <p:spPr>
          <a:xfrm>
            <a:off x="190500" y="652378"/>
            <a:ext cx="3568700" cy="4935622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anchor="t" anchorCtr="0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Решения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для</a:t>
            </a:r>
            <a:r>
              <a:rPr lang="en-US" dirty="0" smtClean="0">
                <a:solidFill>
                  <a:schemeClr val="tx1"/>
                </a:solidFill>
              </a:rPr>
              <a:t> Windows Server/Desktop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Flowchart: Alternate Process 78"/>
          <p:cNvSpPr/>
          <p:nvPr/>
        </p:nvSpPr>
        <p:spPr>
          <a:xfrm>
            <a:off x="108288" y="2424901"/>
            <a:ext cx="8867270" cy="422451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0" name="Flowchart: Alternate Process 79"/>
          <p:cNvSpPr/>
          <p:nvPr/>
        </p:nvSpPr>
        <p:spPr>
          <a:xfrm>
            <a:off x="108288" y="2952585"/>
            <a:ext cx="8867270" cy="422451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378" name="TextBox 33"/>
          <p:cNvSpPr txBox="1">
            <a:spLocks noChangeArrowheads="1"/>
          </p:cNvSpPr>
          <p:nvPr/>
        </p:nvSpPr>
        <p:spPr bwMode="auto">
          <a:xfrm>
            <a:off x="1143000" y="5715000"/>
            <a:ext cx="579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/>
              <a:t>Поддержка </a:t>
            </a:r>
            <a:r>
              <a:rPr lang="ru-RU" sz="1400" dirty="0" smtClean="0">
                <a:solidFill>
                  <a:srgbClr val="008000"/>
                </a:solidFill>
              </a:rPr>
              <a:t>всех</a:t>
            </a:r>
            <a:r>
              <a:rPr lang="ru-RU" sz="1400" dirty="0" smtClean="0"/>
              <a:t> возможностей в </a:t>
            </a:r>
            <a:r>
              <a:rPr lang="ru-RU" sz="1400" dirty="0" smtClean="0">
                <a:solidFill>
                  <a:srgbClr val="008000"/>
                </a:solidFill>
              </a:rPr>
              <a:t>любом</a:t>
            </a:r>
            <a:r>
              <a:rPr lang="ru-RU" sz="1400" dirty="0" smtClean="0"/>
              <a:t> продукте соответствует вашим потребностям. Различные продукты в соответствии с вашим бюджетом.</a:t>
            </a:r>
            <a:endParaRPr lang="en-US" sz="1400" dirty="0"/>
          </a:p>
        </p:txBody>
      </p:sp>
      <p:sp>
        <p:nvSpPr>
          <p:cNvPr id="144" name="Flowchart: Alternate Process 143"/>
          <p:cNvSpPr/>
          <p:nvPr/>
        </p:nvSpPr>
        <p:spPr>
          <a:xfrm>
            <a:off x="108288" y="1369533"/>
            <a:ext cx="8867270" cy="422451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433" name="TextBox 84"/>
          <p:cNvSpPr txBox="1">
            <a:spLocks noChangeArrowheads="1"/>
          </p:cNvSpPr>
          <p:nvPr/>
        </p:nvSpPr>
        <p:spPr bwMode="auto">
          <a:xfrm>
            <a:off x="172666" y="1349926"/>
            <a:ext cx="24800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Advanced </a:t>
            </a:r>
            <a:r>
              <a:rPr lang="en-US" sz="2000" b="1" dirty="0"/>
              <a:t>Server</a:t>
            </a:r>
          </a:p>
        </p:txBody>
      </p:sp>
      <p:sp>
        <p:nvSpPr>
          <p:cNvPr id="15388" name="TextBox 146"/>
          <p:cNvSpPr txBox="1">
            <a:spLocks noChangeArrowheads="1"/>
          </p:cNvSpPr>
          <p:nvPr/>
        </p:nvSpPr>
        <p:spPr bwMode="auto">
          <a:xfrm>
            <a:off x="7867945" y="1396092"/>
            <a:ext cx="10855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512K / 32</a:t>
            </a:r>
            <a:endParaRPr lang="en-US" dirty="0"/>
          </a:p>
        </p:txBody>
      </p:sp>
      <p:sp>
        <p:nvSpPr>
          <p:cNvPr id="78" name="Flowchart: Alternate Process 77"/>
          <p:cNvSpPr/>
          <p:nvPr/>
        </p:nvSpPr>
        <p:spPr>
          <a:xfrm>
            <a:off x="108288" y="1897217"/>
            <a:ext cx="8867270" cy="422451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428" name="TextBox 95"/>
          <p:cNvSpPr txBox="1">
            <a:spLocks noChangeArrowheads="1"/>
          </p:cNvSpPr>
          <p:nvPr/>
        </p:nvSpPr>
        <p:spPr bwMode="auto">
          <a:xfrm>
            <a:off x="172666" y="1877610"/>
            <a:ext cx="21038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Control </a:t>
            </a:r>
            <a:r>
              <a:rPr lang="en-US" sz="2000" b="1" dirty="0"/>
              <a:t>Room</a:t>
            </a:r>
          </a:p>
        </p:txBody>
      </p:sp>
      <p:sp>
        <p:nvSpPr>
          <p:cNvPr id="15389" name="TextBox 147"/>
          <p:cNvSpPr txBox="1">
            <a:spLocks noChangeArrowheads="1"/>
          </p:cNvSpPr>
          <p:nvPr/>
        </p:nvSpPr>
        <p:spPr bwMode="auto">
          <a:xfrm>
            <a:off x="7867945" y="1923776"/>
            <a:ext cx="8515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64K / 8</a:t>
            </a:r>
            <a:endParaRPr lang="en-US" dirty="0"/>
          </a:p>
        </p:txBody>
      </p:sp>
      <p:sp>
        <p:nvSpPr>
          <p:cNvPr id="154" name="Flowchart: Alternate Process 153"/>
          <p:cNvSpPr/>
          <p:nvPr/>
        </p:nvSpPr>
        <p:spPr>
          <a:xfrm>
            <a:off x="3922055" y="652378"/>
            <a:ext cx="1676400" cy="493776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anchor="t" anchorCtr="0"/>
          <a:lstStyle/>
          <a:p>
            <a:pPr algn="ctr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EmbeddedView </a:t>
            </a:r>
            <a:r>
              <a:rPr lang="ru-RU" sz="1600" dirty="0" smtClean="0">
                <a:solidFill>
                  <a:schemeClr val="tx1"/>
                </a:solidFill>
              </a:rPr>
              <a:t>для</a:t>
            </a:r>
            <a:r>
              <a:rPr lang="en-US" sz="1600" dirty="0" smtClean="0">
                <a:solidFill>
                  <a:schemeClr val="tx1"/>
                </a:solidFill>
              </a:rPr>
              <a:t> Windows Embedded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6" name="TextBox 95"/>
          <p:cNvSpPr txBox="1">
            <a:spLocks noChangeArrowheads="1"/>
          </p:cNvSpPr>
          <p:nvPr/>
        </p:nvSpPr>
        <p:spPr bwMode="auto">
          <a:xfrm>
            <a:off x="172666" y="2428815"/>
            <a:ext cx="26848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Control Room Lite</a:t>
            </a:r>
            <a:endParaRPr lang="en-US" sz="2000" b="1" dirty="0"/>
          </a:p>
        </p:txBody>
      </p:sp>
      <p:sp>
        <p:nvSpPr>
          <p:cNvPr id="90" name="TextBox 147"/>
          <p:cNvSpPr txBox="1">
            <a:spLocks noChangeArrowheads="1"/>
          </p:cNvSpPr>
          <p:nvPr/>
        </p:nvSpPr>
        <p:spPr bwMode="auto">
          <a:xfrm>
            <a:off x="7867945" y="2451460"/>
            <a:ext cx="8515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32K / 5</a:t>
            </a:r>
            <a:endParaRPr lang="en-US" dirty="0"/>
          </a:p>
        </p:txBody>
      </p:sp>
      <p:sp>
        <p:nvSpPr>
          <p:cNvPr id="91" name="TextBox 146"/>
          <p:cNvSpPr txBox="1">
            <a:spLocks noChangeArrowheads="1"/>
          </p:cNvSpPr>
          <p:nvPr/>
        </p:nvSpPr>
        <p:spPr bwMode="auto">
          <a:xfrm>
            <a:off x="7315200" y="609600"/>
            <a:ext cx="1676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/>
              <a:t>Тегов</a:t>
            </a:r>
            <a:r>
              <a:rPr lang="en-US" sz="1600" dirty="0" smtClean="0"/>
              <a:t> /</a:t>
            </a:r>
          </a:p>
          <a:p>
            <a:pPr algn="r"/>
            <a:r>
              <a:rPr lang="ru-RU" sz="1600" dirty="0" smtClean="0"/>
              <a:t>одновременных драйверов</a:t>
            </a:r>
            <a:endParaRPr lang="en-US" sz="1600" dirty="0"/>
          </a:p>
        </p:txBody>
      </p:sp>
      <p:sp>
        <p:nvSpPr>
          <p:cNvPr id="15417" name="TextBox 111"/>
          <p:cNvSpPr txBox="1">
            <a:spLocks noChangeArrowheads="1"/>
          </p:cNvSpPr>
          <p:nvPr/>
        </p:nvSpPr>
        <p:spPr bwMode="auto">
          <a:xfrm>
            <a:off x="172666" y="2961553"/>
            <a:ext cx="30277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Operator Workstation Plus</a:t>
            </a:r>
            <a:endParaRPr lang="en-US" sz="2000" b="1" dirty="0"/>
          </a:p>
        </p:txBody>
      </p:sp>
      <p:sp>
        <p:nvSpPr>
          <p:cNvPr id="92" name="TextBox 147"/>
          <p:cNvSpPr txBox="1">
            <a:spLocks noChangeArrowheads="1"/>
          </p:cNvSpPr>
          <p:nvPr/>
        </p:nvSpPr>
        <p:spPr bwMode="auto">
          <a:xfrm>
            <a:off x="7867945" y="2979144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16K / 5</a:t>
            </a:r>
            <a:endParaRPr lang="en-US" dirty="0"/>
          </a:p>
        </p:txBody>
      </p:sp>
      <p:sp>
        <p:nvSpPr>
          <p:cNvPr id="38" name="Flowchart: Alternate Process 37"/>
          <p:cNvSpPr/>
          <p:nvPr/>
        </p:nvSpPr>
        <p:spPr>
          <a:xfrm>
            <a:off x="5791200" y="609600"/>
            <a:ext cx="1600200" cy="4937760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anchor="t" anchorCtr="0"/>
          <a:lstStyle/>
          <a:p>
            <a:pPr algn="ctr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CEView </a:t>
            </a:r>
            <a:r>
              <a:rPr lang="ru-RU" sz="1600" dirty="0" smtClean="0">
                <a:solidFill>
                  <a:schemeClr val="tx1"/>
                </a:solidFill>
              </a:rPr>
              <a:t>для</a:t>
            </a:r>
            <a:r>
              <a:rPr lang="en-US" sz="1600" dirty="0" smtClean="0">
                <a:solidFill>
                  <a:schemeClr val="tx1"/>
                </a:solidFill>
              </a:rPr>
              <a:t> Windows Embedded CE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Широкий выбор уровней лицензий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6" name="Flowchart: Alternate Process 35"/>
          <p:cNvSpPr/>
          <p:nvPr/>
        </p:nvSpPr>
        <p:spPr>
          <a:xfrm>
            <a:off x="6934200" y="5562600"/>
            <a:ext cx="1828800" cy="304799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Develop/Run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lowchart: Alternate Process 36"/>
          <p:cNvSpPr/>
          <p:nvPr/>
        </p:nvSpPr>
        <p:spPr>
          <a:xfrm>
            <a:off x="6934200" y="5943600"/>
            <a:ext cx="1828800" cy="304800"/>
          </a:xfrm>
          <a:prstGeom prst="flowChartAlternateProcess">
            <a:avLst/>
          </a:prstGeom>
          <a:solidFill>
            <a:srgbClr val="CC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Только </a:t>
            </a:r>
            <a:r>
              <a:rPr lang="en-US" dirty="0" smtClean="0">
                <a:solidFill>
                  <a:schemeClr val="tx1"/>
                </a:solidFill>
              </a:rPr>
              <a:t>Runtime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Flowchart: Alternate Process 80"/>
          <p:cNvSpPr/>
          <p:nvPr/>
        </p:nvSpPr>
        <p:spPr>
          <a:xfrm>
            <a:off x="108288" y="3480269"/>
            <a:ext cx="8867270" cy="422451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7" name="TextBox 111"/>
          <p:cNvSpPr txBox="1">
            <a:spLocks noChangeArrowheads="1"/>
          </p:cNvSpPr>
          <p:nvPr/>
        </p:nvSpPr>
        <p:spPr bwMode="auto">
          <a:xfrm>
            <a:off x="172666" y="3460662"/>
            <a:ext cx="34722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Operator </a:t>
            </a:r>
            <a:r>
              <a:rPr lang="en-US" sz="2000" b="1" dirty="0"/>
              <a:t>Workstation</a:t>
            </a:r>
          </a:p>
        </p:txBody>
      </p:sp>
      <p:sp>
        <p:nvSpPr>
          <p:cNvPr id="82" name="Flowchart: Alternate Process 81"/>
          <p:cNvSpPr/>
          <p:nvPr/>
        </p:nvSpPr>
        <p:spPr>
          <a:xfrm>
            <a:off x="108288" y="4007953"/>
            <a:ext cx="8867270" cy="422451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423" name="TextBox 104"/>
          <p:cNvSpPr txBox="1">
            <a:spLocks noChangeArrowheads="1"/>
          </p:cNvSpPr>
          <p:nvPr/>
        </p:nvSpPr>
        <p:spPr bwMode="auto">
          <a:xfrm>
            <a:off x="172666" y="3988346"/>
            <a:ext cx="22179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/>
              <a:t>Local </a:t>
            </a:r>
            <a:r>
              <a:rPr lang="en-US" sz="2000" b="1" dirty="0"/>
              <a:t>Interface</a:t>
            </a:r>
          </a:p>
        </p:txBody>
      </p:sp>
      <p:sp>
        <p:nvSpPr>
          <p:cNvPr id="85" name="Flowchart: Alternate Process 84"/>
          <p:cNvSpPr/>
          <p:nvPr/>
        </p:nvSpPr>
        <p:spPr>
          <a:xfrm>
            <a:off x="108288" y="5043791"/>
            <a:ext cx="8867270" cy="422451"/>
          </a:xfrm>
          <a:prstGeom prst="flowChartAlternateProcess">
            <a:avLst/>
          </a:prstGeom>
          <a:solidFill>
            <a:srgbClr val="CC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399" name="TextBox 133"/>
          <p:cNvSpPr txBox="1">
            <a:spLocks noChangeArrowheads="1"/>
          </p:cNvSpPr>
          <p:nvPr/>
        </p:nvSpPr>
        <p:spPr bwMode="auto">
          <a:xfrm>
            <a:off x="172666" y="5024184"/>
            <a:ext cx="22179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/>
              <a:t>Lite </a:t>
            </a:r>
            <a:r>
              <a:rPr lang="en-US" sz="2000" b="1" dirty="0"/>
              <a:t>Interface</a:t>
            </a:r>
          </a:p>
        </p:txBody>
      </p:sp>
      <p:sp>
        <p:nvSpPr>
          <p:cNvPr id="15387" name="TextBox 145"/>
          <p:cNvSpPr txBox="1">
            <a:spLocks noChangeArrowheads="1"/>
          </p:cNvSpPr>
          <p:nvPr/>
        </p:nvSpPr>
        <p:spPr bwMode="auto">
          <a:xfrm>
            <a:off x="7867945" y="5070350"/>
            <a:ext cx="848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150 / 1</a:t>
            </a:r>
            <a:endParaRPr lang="en-US" dirty="0"/>
          </a:p>
        </p:txBody>
      </p:sp>
      <p:sp>
        <p:nvSpPr>
          <p:cNvPr id="84" name="Flowchart: Alternate Process 83"/>
          <p:cNvSpPr/>
          <p:nvPr/>
        </p:nvSpPr>
        <p:spPr>
          <a:xfrm>
            <a:off x="108288" y="4535714"/>
            <a:ext cx="8867270" cy="422451"/>
          </a:xfrm>
          <a:prstGeom prst="flowChartAlternateProcess">
            <a:avLst/>
          </a:prstGeom>
          <a:solidFill>
            <a:srgbClr val="CC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9" name="TextBox 133"/>
          <p:cNvSpPr txBox="1">
            <a:spLocks noChangeArrowheads="1"/>
          </p:cNvSpPr>
          <p:nvPr/>
        </p:nvSpPr>
        <p:spPr bwMode="auto">
          <a:xfrm>
            <a:off x="172666" y="4543365"/>
            <a:ext cx="29769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Lite Interface Plus</a:t>
            </a:r>
            <a:endParaRPr lang="en-US" sz="2000" b="1" dirty="0"/>
          </a:p>
        </p:txBody>
      </p:sp>
      <p:sp>
        <p:nvSpPr>
          <p:cNvPr id="94" name="TextBox 149"/>
          <p:cNvSpPr txBox="1">
            <a:spLocks noChangeArrowheads="1"/>
          </p:cNvSpPr>
          <p:nvPr/>
        </p:nvSpPr>
        <p:spPr bwMode="auto">
          <a:xfrm>
            <a:off x="7867945" y="4562350"/>
            <a:ext cx="848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300 / 1</a:t>
            </a:r>
            <a:endParaRPr lang="en-US" dirty="0"/>
          </a:p>
        </p:txBody>
      </p:sp>
      <p:sp>
        <p:nvSpPr>
          <p:cNvPr id="15413" name="TextBox 118"/>
          <p:cNvSpPr txBox="1">
            <a:spLocks noChangeArrowheads="1"/>
          </p:cNvSpPr>
          <p:nvPr/>
        </p:nvSpPr>
        <p:spPr bwMode="auto">
          <a:xfrm>
            <a:off x="3895409" y="4497134"/>
            <a:ext cx="23350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/>
              <a:t>Lite Plus</a:t>
            </a:r>
            <a:endParaRPr lang="en-US" sz="2000" b="1" dirty="0"/>
          </a:p>
        </p:txBody>
      </p:sp>
      <p:sp>
        <p:nvSpPr>
          <p:cNvPr id="97" name="TextBox 118"/>
          <p:cNvSpPr txBox="1">
            <a:spLocks noChangeArrowheads="1"/>
          </p:cNvSpPr>
          <p:nvPr/>
        </p:nvSpPr>
        <p:spPr bwMode="auto">
          <a:xfrm>
            <a:off x="3895409" y="5024184"/>
            <a:ext cx="7394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Lite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Box 118"/>
          <p:cNvSpPr txBox="1">
            <a:spLocks noChangeArrowheads="1"/>
          </p:cNvSpPr>
          <p:nvPr/>
        </p:nvSpPr>
        <p:spPr bwMode="auto">
          <a:xfrm>
            <a:off x="5970739" y="4483040"/>
            <a:ext cx="23350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/>
              <a:t>Lite Plus</a:t>
            </a:r>
            <a:endParaRPr lang="en-US" sz="2000" b="1" dirty="0"/>
          </a:p>
        </p:txBody>
      </p:sp>
      <p:sp>
        <p:nvSpPr>
          <p:cNvPr id="43" name="TextBox 118"/>
          <p:cNvSpPr txBox="1">
            <a:spLocks noChangeArrowheads="1"/>
          </p:cNvSpPr>
          <p:nvPr/>
        </p:nvSpPr>
        <p:spPr bwMode="auto">
          <a:xfrm>
            <a:off x="5970739" y="5010090"/>
            <a:ext cx="7394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Lite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3" name="Flowchart: Alternate Process 82"/>
          <p:cNvSpPr/>
          <p:nvPr/>
        </p:nvSpPr>
        <p:spPr>
          <a:xfrm>
            <a:off x="3886200" y="3473274"/>
            <a:ext cx="3505200" cy="422451"/>
          </a:xfrm>
          <a:prstGeom prst="flowChartAlternateProcess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405" name="TextBox 128"/>
          <p:cNvSpPr txBox="1">
            <a:spLocks noChangeArrowheads="1"/>
          </p:cNvSpPr>
          <p:nvPr/>
        </p:nvSpPr>
        <p:spPr bwMode="auto">
          <a:xfrm>
            <a:off x="3895409" y="3460662"/>
            <a:ext cx="23225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/>
              <a:t>Professional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390" name="TextBox 148"/>
          <p:cNvSpPr txBox="1">
            <a:spLocks noChangeArrowheads="1"/>
          </p:cNvSpPr>
          <p:nvPr/>
        </p:nvSpPr>
        <p:spPr bwMode="auto">
          <a:xfrm>
            <a:off x="7867945" y="3506828"/>
            <a:ext cx="10734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4,000 / 5</a:t>
            </a:r>
            <a:endParaRPr lang="en-US" dirty="0"/>
          </a:p>
        </p:txBody>
      </p:sp>
      <p:sp>
        <p:nvSpPr>
          <p:cNvPr id="39" name="TextBox 128"/>
          <p:cNvSpPr txBox="1">
            <a:spLocks noChangeArrowheads="1"/>
          </p:cNvSpPr>
          <p:nvPr/>
        </p:nvSpPr>
        <p:spPr bwMode="auto">
          <a:xfrm>
            <a:off x="5970739" y="3446568"/>
            <a:ext cx="23225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/>
              <a:t>Professional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8" name="Flowchart: Alternate Process 87"/>
          <p:cNvSpPr/>
          <p:nvPr/>
        </p:nvSpPr>
        <p:spPr>
          <a:xfrm>
            <a:off x="3867150" y="3997149"/>
            <a:ext cx="3505200" cy="422451"/>
          </a:xfrm>
          <a:prstGeom prst="flowChartAlternateProcess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391" name="TextBox 149"/>
          <p:cNvSpPr txBox="1">
            <a:spLocks noChangeArrowheads="1"/>
          </p:cNvSpPr>
          <p:nvPr/>
        </p:nvSpPr>
        <p:spPr bwMode="auto">
          <a:xfrm>
            <a:off x="7867945" y="4034512"/>
            <a:ext cx="1023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1,500 / 3</a:t>
            </a:r>
            <a:endParaRPr lang="en-US" dirty="0"/>
          </a:p>
        </p:txBody>
      </p:sp>
      <p:sp>
        <p:nvSpPr>
          <p:cNvPr id="95" name="TextBox 128"/>
          <p:cNvSpPr txBox="1">
            <a:spLocks noChangeArrowheads="1"/>
          </p:cNvSpPr>
          <p:nvPr/>
        </p:nvSpPr>
        <p:spPr bwMode="auto">
          <a:xfrm>
            <a:off x="3895409" y="3988346"/>
            <a:ext cx="23225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/>
              <a:t>Standard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128"/>
          <p:cNvSpPr txBox="1">
            <a:spLocks noChangeArrowheads="1"/>
          </p:cNvSpPr>
          <p:nvPr/>
        </p:nvSpPr>
        <p:spPr bwMode="auto">
          <a:xfrm>
            <a:off x="5970739" y="3974252"/>
            <a:ext cx="23225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/>
              <a:t>Standard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3" name="Picture 112" descr="new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53916"/>
            <a:ext cx="533400" cy="336884"/>
          </a:xfrm>
          <a:prstGeom prst="rect">
            <a:avLst/>
          </a:prstGeom>
        </p:spPr>
      </p:pic>
      <p:pic>
        <p:nvPicPr>
          <p:cNvPr id="114" name="Picture 113" descr="new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87316"/>
            <a:ext cx="533400" cy="336884"/>
          </a:xfrm>
          <a:prstGeom prst="rect">
            <a:avLst/>
          </a:prstGeom>
        </p:spPr>
      </p:pic>
      <p:pic>
        <p:nvPicPr>
          <p:cNvPr id="115" name="Picture 114" descr="new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43400"/>
            <a:ext cx="533400" cy="33688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124200"/>
            <a:ext cx="1328737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Ceritficate0001.png"/>
          <p:cNvPicPr>
            <a:picLocks noChangeAspect="1"/>
          </p:cNvPicPr>
          <p:nvPr/>
        </p:nvPicPr>
        <p:blipFill>
          <a:blip r:embed="rId4" cstate="print"/>
          <a:srcRect l="6804" t="6250" r="26288" b="3743"/>
          <a:stretch>
            <a:fillRect/>
          </a:stretch>
        </p:blipFill>
        <p:spPr>
          <a:xfrm>
            <a:off x="1752600" y="685800"/>
            <a:ext cx="4648200" cy="56723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Сертификат подлинности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" name="Table 63"/>
          <p:cNvGraphicFramePr>
            <a:graphicFrameLocks noGrp="1"/>
          </p:cNvGraphicFramePr>
          <p:nvPr/>
        </p:nvGraphicFramePr>
        <p:xfrm>
          <a:off x="228600" y="838200"/>
          <a:ext cx="8382000" cy="49682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752600"/>
                <a:gridCol w="1041400"/>
                <a:gridCol w="1397000"/>
                <a:gridCol w="1397000"/>
                <a:gridCol w="1397000"/>
                <a:gridCol w="1397000"/>
              </a:tblGrid>
              <a:tr h="53340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Платформа и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ru-RU" sz="1200" dirty="0" smtClean="0"/>
                        <a:t>версия </a:t>
                      </a:r>
                      <a:r>
                        <a:rPr lang="en-US" sz="1200" dirty="0" smtClean="0"/>
                        <a:t>IWS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3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Proteq / SafeNet </a:t>
                      </a:r>
                    </a:p>
                    <a:p>
                      <a:pPr algn="ctr"/>
                      <a:r>
                        <a:rPr lang="en-US" sz="1200" dirty="0" smtClean="0"/>
                        <a:t>Compact 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3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SafeNet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Sentinel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3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</a:txBody>
                  <a:tcPr anchor="ctr">
                    <a:solidFill>
                      <a:srgbClr val="007E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WIBU </a:t>
                      </a:r>
                    </a:p>
                    <a:p>
                      <a:pPr algn="ctr"/>
                      <a:r>
                        <a:rPr lang="en-US" sz="1200" dirty="0" smtClean="0"/>
                        <a:t>CodeMeter *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39"/>
                    </a:solidFill>
                  </a:tcPr>
                </a:tc>
              </a:tr>
              <a:tr h="685800"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solidFill>
                      <a:srgbClr val="007E3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Parallel</a:t>
                      </a:r>
                      <a:endParaRPr 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3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USB</a:t>
                      </a:r>
                      <a:endParaRPr 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3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Parallel</a:t>
                      </a:r>
                      <a:endParaRPr 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3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USB</a:t>
                      </a:r>
                      <a:endParaRPr 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3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USB</a:t>
                      </a:r>
                      <a:endParaRPr 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39"/>
                    </a:solidFill>
                  </a:tcPr>
                </a:tc>
              </a:tr>
              <a:tr h="405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Windows Platform</a:t>
                      </a:r>
                    </a:p>
                    <a:p>
                      <a:pPr algn="ctr"/>
                      <a:r>
                        <a:rPr lang="en-US" sz="1200" dirty="0" smtClean="0"/>
                        <a:t>(</a:t>
                      </a:r>
                      <a:r>
                        <a:rPr lang="en-US" sz="1200" baseline="0" dirty="0" smtClean="0"/>
                        <a:t>Development </a:t>
                      </a:r>
                      <a:r>
                        <a:rPr lang="ru-RU" sz="1200" baseline="0" dirty="0" smtClean="0"/>
                        <a:t>и</a:t>
                      </a:r>
                      <a:r>
                        <a:rPr lang="en-US" sz="1200" baseline="0" dirty="0" smtClean="0"/>
                        <a:t>/</a:t>
                      </a:r>
                      <a:r>
                        <a:rPr lang="ru-RU" sz="1200" baseline="0" dirty="0" smtClean="0"/>
                        <a:t>или</a:t>
                      </a:r>
                      <a:r>
                        <a:rPr lang="en-US" sz="1200" baseline="0" dirty="0" smtClean="0"/>
                        <a:t> Runtime)</a:t>
                      </a:r>
                      <a:endParaRPr lang="en-US" sz="120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2800" kern="1200" dirty="0" smtClean="0">
                        <a:solidFill>
                          <a:srgbClr val="00743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kern="1200" dirty="0" smtClean="0">
                        <a:solidFill>
                          <a:srgbClr val="00743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kern="1200" dirty="0" smtClean="0">
                        <a:solidFill>
                          <a:srgbClr val="00743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kern="1200" dirty="0" smtClean="0">
                        <a:solidFill>
                          <a:srgbClr val="00743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Windows Embedded</a:t>
                      </a:r>
                    </a:p>
                    <a:p>
                      <a:pPr algn="ctr"/>
                      <a:r>
                        <a:rPr lang="en-US" sz="1200" dirty="0" smtClean="0"/>
                        <a:t>(</a:t>
                      </a:r>
                      <a:r>
                        <a:rPr lang="ru-RU" sz="1200" dirty="0" smtClean="0"/>
                        <a:t>только </a:t>
                      </a:r>
                      <a:r>
                        <a:rPr lang="en-US" sz="1200" dirty="0" smtClean="0"/>
                        <a:t>Runtime)</a:t>
                      </a:r>
                      <a:endParaRPr lang="en-US" sz="120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kern="1200" dirty="0" smtClean="0">
                        <a:solidFill>
                          <a:srgbClr val="00743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kern="1200" dirty="0" smtClean="0">
                        <a:solidFill>
                          <a:srgbClr val="00743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kern="1200" dirty="0" smtClean="0">
                        <a:solidFill>
                          <a:srgbClr val="00743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kern="1200" dirty="0" smtClean="0">
                        <a:solidFill>
                          <a:srgbClr val="00743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kern="1200" dirty="0" smtClean="0">
                        <a:solidFill>
                          <a:srgbClr val="00743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v1.0 to v5.1+SP5</a:t>
                      </a:r>
                      <a:endParaRPr lang="en-US" sz="1200" dirty="0"/>
                    </a:p>
                  </a:txBody>
                  <a:tcPr anchor="ctr"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kern="1200" dirty="0" smtClean="0">
                        <a:solidFill>
                          <a:srgbClr val="00743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5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v6.0 to v6.1+SP4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kern="1200" dirty="0" smtClean="0">
                        <a:solidFill>
                          <a:srgbClr val="00743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</a:tr>
              <a:tr h="405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v6.1+SP5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</a:tr>
              <a:tr h="405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v6.1+SP6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</a:tr>
              <a:tr h="405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V7.0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447800"/>
            <a:ext cx="457200" cy="34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799" y="1447800"/>
            <a:ext cx="550985" cy="24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447800"/>
            <a:ext cx="9906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599" y="1447800"/>
            <a:ext cx="88451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447800"/>
            <a:ext cx="585202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1447800"/>
            <a:ext cx="4855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152400" y="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Аппаратные ключи защиты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981200" y="593467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WIBU CodeMeter </a:t>
            </a:r>
            <a:r>
              <a:rPr lang="ru-RU" sz="1200" dirty="0" smtClean="0"/>
              <a:t>аппаратный ключ поддерживается только на</a:t>
            </a:r>
            <a:r>
              <a:rPr lang="en-US" sz="1200" dirty="0" smtClean="0"/>
              <a:t> Windows Embedded CE v5.0 </a:t>
            </a:r>
            <a:r>
              <a:rPr lang="ru-RU" sz="1200" dirty="0" smtClean="0"/>
              <a:t>и выше</a:t>
            </a:r>
            <a:r>
              <a:rPr lang="en-US" sz="1200" dirty="0" smtClean="0"/>
              <a:t>, </a:t>
            </a:r>
            <a:r>
              <a:rPr lang="ru-RU" sz="1200" dirty="0" smtClean="0"/>
              <a:t>только на </a:t>
            </a:r>
            <a:r>
              <a:rPr lang="en-US" sz="1200" dirty="0" smtClean="0"/>
              <a:t>x86 </a:t>
            </a:r>
            <a:r>
              <a:rPr lang="ru-RU" sz="1200" dirty="0" smtClean="0"/>
              <a:t>или</a:t>
            </a:r>
            <a:r>
              <a:rPr lang="en-US" sz="1200" dirty="0" smtClean="0"/>
              <a:t> armv4i </a:t>
            </a:r>
            <a:r>
              <a:rPr lang="ru-RU" sz="1200" dirty="0" smtClean="0"/>
              <a:t>процессорах</a:t>
            </a:r>
            <a:r>
              <a:rPr lang="en-US" sz="1200" dirty="0" smtClean="0"/>
              <a:t>. </a:t>
            </a:r>
            <a:r>
              <a:rPr lang="ru-RU" sz="1200" dirty="0" smtClean="0"/>
              <a:t>Кроме того устройство должно быть проверено на совместимость с</a:t>
            </a:r>
            <a:r>
              <a:rPr lang="en-US" sz="1200" dirty="0" smtClean="0"/>
              <a:t> </a:t>
            </a:r>
            <a:r>
              <a:rPr lang="ru-RU" sz="1200" dirty="0" smtClean="0"/>
              <a:t>аппаратным ключом</a:t>
            </a:r>
            <a:r>
              <a:rPr lang="en-US" sz="1200" dirty="0" smtClean="0"/>
              <a:t>. </a:t>
            </a:r>
            <a:endParaRPr lang="en-US" sz="1200" dirty="0"/>
          </a:p>
        </p:txBody>
      </p:sp>
      <p:sp>
        <p:nvSpPr>
          <p:cNvPr id="16" name="Freeform 15"/>
          <p:cNvSpPr/>
          <p:nvPr/>
        </p:nvSpPr>
        <p:spPr>
          <a:xfrm>
            <a:off x="2286000" y="3276600"/>
            <a:ext cx="409575" cy="323850"/>
          </a:xfrm>
          <a:custGeom>
            <a:avLst/>
            <a:gdLst>
              <a:gd name="connsiteX0" fmla="*/ 0 w 561975"/>
              <a:gd name="connsiteY0" fmla="*/ 266700 h 428625"/>
              <a:gd name="connsiteX1" fmla="*/ 180975 w 561975"/>
              <a:gd name="connsiteY1" fmla="*/ 428625 h 428625"/>
              <a:gd name="connsiteX2" fmla="*/ 561975 w 561975"/>
              <a:gd name="connsiteY2" fmla="*/ 0 h 428625"/>
              <a:gd name="connsiteX3" fmla="*/ 180975 w 561975"/>
              <a:gd name="connsiteY3" fmla="*/ 295275 h 428625"/>
              <a:gd name="connsiteX4" fmla="*/ 114300 w 561975"/>
              <a:gd name="connsiteY4" fmla="*/ 209550 h 428625"/>
              <a:gd name="connsiteX5" fmla="*/ 76200 w 561975"/>
              <a:gd name="connsiteY5" fmla="*/ 152400 h 428625"/>
              <a:gd name="connsiteX6" fmla="*/ 0 w 561975"/>
              <a:gd name="connsiteY6" fmla="*/ 26670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975" h="428625">
                <a:moveTo>
                  <a:pt x="0" y="266700"/>
                </a:moveTo>
                <a:lnTo>
                  <a:pt x="180975" y="428625"/>
                </a:lnTo>
                <a:lnTo>
                  <a:pt x="561975" y="0"/>
                </a:lnTo>
                <a:lnTo>
                  <a:pt x="180975" y="295275"/>
                </a:lnTo>
                <a:lnTo>
                  <a:pt x="114300" y="209550"/>
                </a:lnTo>
                <a:lnTo>
                  <a:pt x="76200" y="1524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743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C2A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286000" y="3810000"/>
            <a:ext cx="409575" cy="323850"/>
          </a:xfrm>
          <a:custGeom>
            <a:avLst/>
            <a:gdLst>
              <a:gd name="connsiteX0" fmla="*/ 0 w 561975"/>
              <a:gd name="connsiteY0" fmla="*/ 266700 h 428625"/>
              <a:gd name="connsiteX1" fmla="*/ 180975 w 561975"/>
              <a:gd name="connsiteY1" fmla="*/ 428625 h 428625"/>
              <a:gd name="connsiteX2" fmla="*/ 561975 w 561975"/>
              <a:gd name="connsiteY2" fmla="*/ 0 h 428625"/>
              <a:gd name="connsiteX3" fmla="*/ 180975 w 561975"/>
              <a:gd name="connsiteY3" fmla="*/ 295275 h 428625"/>
              <a:gd name="connsiteX4" fmla="*/ 114300 w 561975"/>
              <a:gd name="connsiteY4" fmla="*/ 209550 h 428625"/>
              <a:gd name="connsiteX5" fmla="*/ 76200 w 561975"/>
              <a:gd name="connsiteY5" fmla="*/ 152400 h 428625"/>
              <a:gd name="connsiteX6" fmla="*/ 0 w 561975"/>
              <a:gd name="connsiteY6" fmla="*/ 26670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975" h="428625">
                <a:moveTo>
                  <a:pt x="0" y="266700"/>
                </a:moveTo>
                <a:lnTo>
                  <a:pt x="180975" y="428625"/>
                </a:lnTo>
                <a:lnTo>
                  <a:pt x="561975" y="0"/>
                </a:lnTo>
                <a:lnTo>
                  <a:pt x="180975" y="295275"/>
                </a:lnTo>
                <a:lnTo>
                  <a:pt x="114300" y="209550"/>
                </a:lnTo>
                <a:lnTo>
                  <a:pt x="76200" y="1524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743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C2A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286000" y="4343400"/>
            <a:ext cx="409575" cy="323850"/>
          </a:xfrm>
          <a:custGeom>
            <a:avLst/>
            <a:gdLst>
              <a:gd name="connsiteX0" fmla="*/ 0 w 561975"/>
              <a:gd name="connsiteY0" fmla="*/ 266700 h 428625"/>
              <a:gd name="connsiteX1" fmla="*/ 180975 w 561975"/>
              <a:gd name="connsiteY1" fmla="*/ 428625 h 428625"/>
              <a:gd name="connsiteX2" fmla="*/ 561975 w 561975"/>
              <a:gd name="connsiteY2" fmla="*/ 0 h 428625"/>
              <a:gd name="connsiteX3" fmla="*/ 180975 w 561975"/>
              <a:gd name="connsiteY3" fmla="*/ 295275 h 428625"/>
              <a:gd name="connsiteX4" fmla="*/ 114300 w 561975"/>
              <a:gd name="connsiteY4" fmla="*/ 209550 h 428625"/>
              <a:gd name="connsiteX5" fmla="*/ 76200 w 561975"/>
              <a:gd name="connsiteY5" fmla="*/ 152400 h 428625"/>
              <a:gd name="connsiteX6" fmla="*/ 0 w 561975"/>
              <a:gd name="connsiteY6" fmla="*/ 26670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975" h="428625">
                <a:moveTo>
                  <a:pt x="0" y="266700"/>
                </a:moveTo>
                <a:lnTo>
                  <a:pt x="180975" y="428625"/>
                </a:lnTo>
                <a:lnTo>
                  <a:pt x="561975" y="0"/>
                </a:lnTo>
                <a:lnTo>
                  <a:pt x="180975" y="295275"/>
                </a:lnTo>
                <a:lnTo>
                  <a:pt x="114300" y="209550"/>
                </a:lnTo>
                <a:lnTo>
                  <a:pt x="76200" y="1524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743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C2A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286000" y="4876800"/>
            <a:ext cx="409575" cy="323850"/>
          </a:xfrm>
          <a:custGeom>
            <a:avLst/>
            <a:gdLst>
              <a:gd name="connsiteX0" fmla="*/ 0 w 561975"/>
              <a:gd name="connsiteY0" fmla="*/ 266700 h 428625"/>
              <a:gd name="connsiteX1" fmla="*/ 180975 w 561975"/>
              <a:gd name="connsiteY1" fmla="*/ 428625 h 428625"/>
              <a:gd name="connsiteX2" fmla="*/ 561975 w 561975"/>
              <a:gd name="connsiteY2" fmla="*/ 0 h 428625"/>
              <a:gd name="connsiteX3" fmla="*/ 180975 w 561975"/>
              <a:gd name="connsiteY3" fmla="*/ 295275 h 428625"/>
              <a:gd name="connsiteX4" fmla="*/ 114300 w 561975"/>
              <a:gd name="connsiteY4" fmla="*/ 209550 h 428625"/>
              <a:gd name="connsiteX5" fmla="*/ 76200 w 561975"/>
              <a:gd name="connsiteY5" fmla="*/ 152400 h 428625"/>
              <a:gd name="connsiteX6" fmla="*/ 0 w 561975"/>
              <a:gd name="connsiteY6" fmla="*/ 26670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975" h="428625">
                <a:moveTo>
                  <a:pt x="0" y="266700"/>
                </a:moveTo>
                <a:lnTo>
                  <a:pt x="180975" y="428625"/>
                </a:lnTo>
                <a:lnTo>
                  <a:pt x="561975" y="0"/>
                </a:lnTo>
                <a:lnTo>
                  <a:pt x="180975" y="295275"/>
                </a:lnTo>
                <a:lnTo>
                  <a:pt x="114300" y="209550"/>
                </a:lnTo>
                <a:lnTo>
                  <a:pt x="76200" y="1524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743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C2A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505200" y="3810000"/>
            <a:ext cx="409575" cy="323850"/>
          </a:xfrm>
          <a:custGeom>
            <a:avLst/>
            <a:gdLst>
              <a:gd name="connsiteX0" fmla="*/ 0 w 561975"/>
              <a:gd name="connsiteY0" fmla="*/ 266700 h 428625"/>
              <a:gd name="connsiteX1" fmla="*/ 180975 w 561975"/>
              <a:gd name="connsiteY1" fmla="*/ 428625 h 428625"/>
              <a:gd name="connsiteX2" fmla="*/ 561975 w 561975"/>
              <a:gd name="connsiteY2" fmla="*/ 0 h 428625"/>
              <a:gd name="connsiteX3" fmla="*/ 180975 w 561975"/>
              <a:gd name="connsiteY3" fmla="*/ 295275 h 428625"/>
              <a:gd name="connsiteX4" fmla="*/ 114300 w 561975"/>
              <a:gd name="connsiteY4" fmla="*/ 209550 h 428625"/>
              <a:gd name="connsiteX5" fmla="*/ 76200 w 561975"/>
              <a:gd name="connsiteY5" fmla="*/ 152400 h 428625"/>
              <a:gd name="connsiteX6" fmla="*/ 0 w 561975"/>
              <a:gd name="connsiteY6" fmla="*/ 26670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975" h="428625">
                <a:moveTo>
                  <a:pt x="0" y="266700"/>
                </a:moveTo>
                <a:lnTo>
                  <a:pt x="180975" y="428625"/>
                </a:lnTo>
                <a:lnTo>
                  <a:pt x="561975" y="0"/>
                </a:lnTo>
                <a:lnTo>
                  <a:pt x="180975" y="295275"/>
                </a:lnTo>
                <a:lnTo>
                  <a:pt x="114300" y="209550"/>
                </a:lnTo>
                <a:lnTo>
                  <a:pt x="76200" y="1524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743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C2A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505200" y="4343400"/>
            <a:ext cx="409575" cy="323850"/>
          </a:xfrm>
          <a:custGeom>
            <a:avLst/>
            <a:gdLst>
              <a:gd name="connsiteX0" fmla="*/ 0 w 561975"/>
              <a:gd name="connsiteY0" fmla="*/ 266700 h 428625"/>
              <a:gd name="connsiteX1" fmla="*/ 180975 w 561975"/>
              <a:gd name="connsiteY1" fmla="*/ 428625 h 428625"/>
              <a:gd name="connsiteX2" fmla="*/ 561975 w 561975"/>
              <a:gd name="connsiteY2" fmla="*/ 0 h 428625"/>
              <a:gd name="connsiteX3" fmla="*/ 180975 w 561975"/>
              <a:gd name="connsiteY3" fmla="*/ 295275 h 428625"/>
              <a:gd name="connsiteX4" fmla="*/ 114300 w 561975"/>
              <a:gd name="connsiteY4" fmla="*/ 209550 h 428625"/>
              <a:gd name="connsiteX5" fmla="*/ 76200 w 561975"/>
              <a:gd name="connsiteY5" fmla="*/ 152400 h 428625"/>
              <a:gd name="connsiteX6" fmla="*/ 0 w 561975"/>
              <a:gd name="connsiteY6" fmla="*/ 26670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975" h="428625">
                <a:moveTo>
                  <a:pt x="0" y="266700"/>
                </a:moveTo>
                <a:lnTo>
                  <a:pt x="180975" y="428625"/>
                </a:lnTo>
                <a:lnTo>
                  <a:pt x="561975" y="0"/>
                </a:lnTo>
                <a:lnTo>
                  <a:pt x="180975" y="295275"/>
                </a:lnTo>
                <a:lnTo>
                  <a:pt x="114300" y="209550"/>
                </a:lnTo>
                <a:lnTo>
                  <a:pt x="76200" y="1524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743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C2A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505200" y="4876800"/>
            <a:ext cx="409575" cy="323850"/>
          </a:xfrm>
          <a:custGeom>
            <a:avLst/>
            <a:gdLst>
              <a:gd name="connsiteX0" fmla="*/ 0 w 561975"/>
              <a:gd name="connsiteY0" fmla="*/ 266700 h 428625"/>
              <a:gd name="connsiteX1" fmla="*/ 180975 w 561975"/>
              <a:gd name="connsiteY1" fmla="*/ 428625 h 428625"/>
              <a:gd name="connsiteX2" fmla="*/ 561975 w 561975"/>
              <a:gd name="connsiteY2" fmla="*/ 0 h 428625"/>
              <a:gd name="connsiteX3" fmla="*/ 180975 w 561975"/>
              <a:gd name="connsiteY3" fmla="*/ 295275 h 428625"/>
              <a:gd name="connsiteX4" fmla="*/ 114300 w 561975"/>
              <a:gd name="connsiteY4" fmla="*/ 209550 h 428625"/>
              <a:gd name="connsiteX5" fmla="*/ 76200 w 561975"/>
              <a:gd name="connsiteY5" fmla="*/ 152400 h 428625"/>
              <a:gd name="connsiteX6" fmla="*/ 0 w 561975"/>
              <a:gd name="connsiteY6" fmla="*/ 26670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975" h="428625">
                <a:moveTo>
                  <a:pt x="0" y="266700"/>
                </a:moveTo>
                <a:lnTo>
                  <a:pt x="180975" y="428625"/>
                </a:lnTo>
                <a:lnTo>
                  <a:pt x="561975" y="0"/>
                </a:lnTo>
                <a:lnTo>
                  <a:pt x="180975" y="295275"/>
                </a:lnTo>
                <a:lnTo>
                  <a:pt x="114300" y="209550"/>
                </a:lnTo>
                <a:lnTo>
                  <a:pt x="76200" y="1524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743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C2A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876800" y="4343400"/>
            <a:ext cx="409575" cy="323850"/>
          </a:xfrm>
          <a:custGeom>
            <a:avLst/>
            <a:gdLst>
              <a:gd name="connsiteX0" fmla="*/ 0 w 561975"/>
              <a:gd name="connsiteY0" fmla="*/ 266700 h 428625"/>
              <a:gd name="connsiteX1" fmla="*/ 180975 w 561975"/>
              <a:gd name="connsiteY1" fmla="*/ 428625 h 428625"/>
              <a:gd name="connsiteX2" fmla="*/ 561975 w 561975"/>
              <a:gd name="connsiteY2" fmla="*/ 0 h 428625"/>
              <a:gd name="connsiteX3" fmla="*/ 180975 w 561975"/>
              <a:gd name="connsiteY3" fmla="*/ 295275 h 428625"/>
              <a:gd name="connsiteX4" fmla="*/ 114300 w 561975"/>
              <a:gd name="connsiteY4" fmla="*/ 209550 h 428625"/>
              <a:gd name="connsiteX5" fmla="*/ 76200 w 561975"/>
              <a:gd name="connsiteY5" fmla="*/ 152400 h 428625"/>
              <a:gd name="connsiteX6" fmla="*/ 0 w 561975"/>
              <a:gd name="connsiteY6" fmla="*/ 26670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975" h="428625">
                <a:moveTo>
                  <a:pt x="0" y="266700"/>
                </a:moveTo>
                <a:lnTo>
                  <a:pt x="180975" y="428625"/>
                </a:lnTo>
                <a:lnTo>
                  <a:pt x="561975" y="0"/>
                </a:lnTo>
                <a:lnTo>
                  <a:pt x="180975" y="295275"/>
                </a:lnTo>
                <a:lnTo>
                  <a:pt x="114300" y="209550"/>
                </a:lnTo>
                <a:lnTo>
                  <a:pt x="76200" y="1524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743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C2A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876800" y="4876800"/>
            <a:ext cx="409575" cy="323850"/>
          </a:xfrm>
          <a:custGeom>
            <a:avLst/>
            <a:gdLst>
              <a:gd name="connsiteX0" fmla="*/ 0 w 561975"/>
              <a:gd name="connsiteY0" fmla="*/ 266700 h 428625"/>
              <a:gd name="connsiteX1" fmla="*/ 180975 w 561975"/>
              <a:gd name="connsiteY1" fmla="*/ 428625 h 428625"/>
              <a:gd name="connsiteX2" fmla="*/ 561975 w 561975"/>
              <a:gd name="connsiteY2" fmla="*/ 0 h 428625"/>
              <a:gd name="connsiteX3" fmla="*/ 180975 w 561975"/>
              <a:gd name="connsiteY3" fmla="*/ 295275 h 428625"/>
              <a:gd name="connsiteX4" fmla="*/ 114300 w 561975"/>
              <a:gd name="connsiteY4" fmla="*/ 209550 h 428625"/>
              <a:gd name="connsiteX5" fmla="*/ 76200 w 561975"/>
              <a:gd name="connsiteY5" fmla="*/ 152400 h 428625"/>
              <a:gd name="connsiteX6" fmla="*/ 0 w 561975"/>
              <a:gd name="connsiteY6" fmla="*/ 26670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975" h="428625">
                <a:moveTo>
                  <a:pt x="0" y="266700"/>
                </a:moveTo>
                <a:lnTo>
                  <a:pt x="180975" y="428625"/>
                </a:lnTo>
                <a:lnTo>
                  <a:pt x="561975" y="0"/>
                </a:lnTo>
                <a:lnTo>
                  <a:pt x="180975" y="295275"/>
                </a:lnTo>
                <a:lnTo>
                  <a:pt x="114300" y="209550"/>
                </a:lnTo>
                <a:lnTo>
                  <a:pt x="76200" y="1524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743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C2A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876800" y="5410200"/>
            <a:ext cx="409575" cy="323850"/>
          </a:xfrm>
          <a:custGeom>
            <a:avLst/>
            <a:gdLst>
              <a:gd name="connsiteX0" fmla="*/ 0 w 561975"/>
              <a:gd name="connsiteY0" fmla="*/ 266700 h 428625"/>
              <a:gd name="connsiteX1" fmla="*/ 180975 w 561975"/>
              <a:gd name="connsiteY1" fmla="*/ 428625 h 428625"/>
              <a:gd name="connsiteX2" fmla="*/ 561975 w 561975"/>
              <a:gd name="connsiteY2" fmla="*/ 0 h 428625"/>
              <a:gd name="connsiteX3" fmla="*/ 180975 w 561975"/>
              <a:gd name="connsiteY3" fmla="*/ 295275 h 428625"/>
              <a:gd name="connsiteX4" fmla="*/ 114300 w 561975"/>
              <a:gd name="connsiteY4" fmla="*/ 209550 h 428625"/>
              <a:gd name="connsiteX5" fmla="*/ 76200 w 561975"/>
              <a:gd name="connsiteY5" fmla="*/ 152400 h 428625"/>
              <a:gd name="connsiteX6" fmla="*/ 0 w 561975"/>
              <a:gd name="connsiteY6" fmla="*/ 26670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975" h="428625">
                <a:moveTo>
                  <a:pt x="0" y="266700"/>
                </a:moveTo>
                <a:lnTo>
                  <a:pt x="180975" y="428625"/>
                </a:lnTo>
                <a:lnTo>
                  <a:pt x="561975" y="0"/>
                </a:lnTo>
                <a:lnTo>
                  <a:pt x="180975" y="295275"/>
                </a:lnTo>
                <a:lnTo>
                  <a:pt x="114300" y="209550"/>
                </a:lnTo>
                <a:lnTo>
                  <a:pt x="76200" y="1524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743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C2A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248400" y="4343400"/>
            <a:ext cx="409575" cy="323850"/>
          </a:xfrm>
          <a:custGeom>
            <a:avLst/>
            <a:gdLst>
              <a:gd name="connsiteX0" fmla="*/ 0 w 561975"/>
              <a:gd name="connsiteY0" fmla="*/ 266700 h 428625"/>
              <a:gd name="connsiteX1" fmla="*/ 180975 w 561975"/>
              <a:gd name="connsiteY1" fmla="*/ 428625 h 428625"/>
              <a:gd name="connsiteX2" fmla="*/ 561975 w 561975"/>
              <a:gd name="connsiteY2" fmla="*/ 0 h 428625"/>
              <a:gd name="connsiteX3" fmla="*/ 180975 w 561975"/>
              <a:gd name="connsiteY3" fmla="*/ 295275 h 428625"/>
              <a:gd name="connsiteX4" fmla="*/ 114300 w 561975"/>
              <a:gd name="connsiteY4" fmla="*/ 209550 h 428625"/>
              <a:gd name="connsiteX5" fmla="*/ 76200 w 561975"/>
              <a:gd name="connsiteY5" fmla="*/ 152400 h 428625"/>
              <a:gd name="connsiteX6" fmla="*/ 0 w 561975"/>
              <a:gd name="connsiteY6" fmla="*/ 26670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975" h="428625">
                <a:moveTo>
                  <a:pt x="0" y="266700"/>
                </a:moveTo>
                <a:lnTo>
                  <a:pt x="180975" y="428625"/>
                </a:lnTo>
                <a:lnTo>
                  <a:pt x="561975" y="0"/>
                </a:lnTo>
                <a:lnTo>
                  <a:pt x="180975" y="295275"/>
                </a:lnTo>
                <a:lnTo>
                  <a:pt x="114300" y="209550"/>
                </a:lnTo>
                <a:lnTo>
                  <a:pt x="76200" y="1524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743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C2A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6248400" y="4876800"/>
            <a:ext cx="409575" cy="323850"/>
          </a:xfrm>
          <a:custGeom>
            <a:avLst/>
            <a:gdLst>
              <a:gd name="connsiteX0" fmla="*/ 0 w 561975"/>
              <a:gd name="connsiteY0" fmla="*/ 266700 h 428625"/>
              <a:gd name="connsiteX1" fmla="*/ 180975 w 561975"/>
              <a:gd name="connsiteY1" fmla="*/ 428625 h 428625"/>
              <a:gd name="connsiteX2" fmla="*/ 561975 w 561975"/>
              <a:gd name="connsiteY2" fmla="*/ 0 h 428625"/>
              <a:gd name="connsiteX3" fmla="*/ 180975 w 561975"/>
              <a:gd name="connsiteY3" fmla="*/ 295275 h 428625"/>
              <a:gd name="connsiteX4" fmla="*/ 114300 w 561975"/>
              <a:gd name="connsiteY4" fmla="*/ 209550 h 428625"/>
              <a:gd name="connsiteX5" fmla="*/ 76200 w 561975"/>
              <a:gd name="connsiteY5" fmla="*/ 152400 h 428625"/>
              <a:gd name="connsiteX6" fmla="*/ 0 w 561975"/>
              <a:gd name="connsiteY6" fmla="*/ 26670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975" h="428625">
                <a:moveTo>
                  <a:pt x="0" y="266700"/>
                </a:moveTo>
                <a:lnTo>
                  <a:pt x="180975" y="428625"/>
                </a:lnTo>
                <a:lnTo>
                  <a:pt x="561975" y="0"/>
                </a:lnTo>
                <a:lnTo>
                  <a:pt x="180975" y="295275"/>
                </a:lnTo>
                <a:lnTo>
                  <a:pt x="114300" y="209550"/>
                </a:lnTo>
                <a:lnTo>
                  <a:pt x="76200" y="1524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743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C2A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6248400" y="5410200"/>
            <a:ext cx="409575" cy="323850"/>
          </a:xfrm>
          <a:custGeom>
            <a:avLst/>
            <a:gdLst>
              <a:gd name="connsiteX0" fmla="*/ 0 w 561975"/>
              <a:gd name="connsiteY0" fmla="*/ 266700 h 428625"/>
              <a:gd name="connsiteX1" fmla="*/ 180975 w 561975"/>
              <a:gd name="connsiteY1" fmla="*/ 428625 h 428625"/>
              <a:gd name="connsiteX2" fmla="*/ 561975 w 561975"/>
              <a:gd name="connsiteY2" fmla="*/ 0 h 428625"/>
              <a:gd name="connsiteX3" fmla="*/ 180975 w 561975"/>
              <a:gd name="connsiteY3" fmla="*/ 295275 h 428625"/>
              <a:gd name="connsiteX4" fmla="*/ 114300 w 561975"/>
              <a:gd name="connsiteY4" fmla="*/ 209550 h 428625"/>
              <a:gd name="connsiteX5" fmla="*/ 76200 w 561975"/>
              <a:gd name="connsiteY5" fmla="*/ 152400 h 428625"/>
              <a:gd name="connsiteX6" fmla="*/ 0 w 561975"/>
              <a:gd name="connsiteY6" fmla="*/ 26670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975" h="428625">
                <a:moveTo>
                  <a:pt x="0" y="266700"/>
                </a:moveTo>
                <a:lnTo>
                  <a:pt x="180975" y="428625"/>
                </a:lnTo>
                <a:lnTo>
                  <a:pt x="561975" y="0"/>
                </a:lnTo>
                <a:lnTo>
                  <a:pt x="180975" y="295275"/>
                </a:lnTo>
                <a:lnTo>
                  <a:pt x="114300" y="209550"/>
                </a:lnTo>
                <a:lnTo>
                  <a:pt x="76200" y="1524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743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C2A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7696200" y="4876800"/>
            <a:ext cx="409575" cy="323850"/>
          </a:xfrm>
          <a:custGeom>
            <a:avLst/>
            <a:gdLst>
              <a:gd name="connsiteX0" fmla="*/ 0 w 561975"/>
              <a:gd name="connsiteY0" fmla="*/ 266700 h 428625"/>
              <a:gd name="connsiteX1" fmla="*/ 180975 w 561975"/>
              <a:gd name="connsiteY1" fmla="*/ 428625 h 428625"/>
              <a:gd name="connsiteX2" fmla="*/ 561975 w 561975"/>
              <a:gd name="connsiteY2" fmla="*/ 0 h 428625"/>
              <a:gd name="connsiteX3" fmla="*/ 180975 w 561975"/>
              <a:gd name="connsiteY3" fmla="*/ 295275 h 428625"/>
              <a:gd name="connsiteX4" fmla="*/ 114300 w 561975"/>
              <a:gd name="connsiteY4" fmla="*/ 209550 h 428625"/>
              <a:gd name="connsiteX5" fmla="*/ 76200 w 561975"/>
              <a:gd name="connsiteY5" fmla="*/ 152400 h 428625"/>
              <a:gd name="connsiteX6" fmla="*/ 0 w 561975"/>
              <a:gd name="connsiteY6" fmla="*/ 26670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975" h="428625">
                <a:moveTo>
                  <a:pt x="0" y="266700"/>
                </a:moveTo>
                <a:lnTo>
                  <a:pt x="180975" y="428625"/>
                </a:lnTo>
                <a:lnTo>
                  <a:pt x="561975" y="0"/>
                </a:lnTo>
                <a:lnTo>
                  <a:pt x="180975" y="295275"/>
                </a:lnTo>
                <a:lnTo>
                  <a:pt x="114300" y="209550"/>
                </a:lnTo>
                <a:lnTo>
                  <a:pt x="76200" y="1524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743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C2A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7696200" y="5410200"/>
            <a:ext cx="409575" cy="323850"/>
          </a:xfrm>
          <a:custGeom>
            <a:avLst/>
            <a:gdLst>
              <a:gd name="connsiteX0" fmla="*/ 0 w 561975"/>
              <a:gd name="connsiteY0" fmla="*/ 266700 h 428625"/>
              <a:gd name="connsiteX1" fmla="*/ 180975 w 561975"/>
              <a:gd name="connsiteY1" fmla="*/ 428625 h 428625"/>
              <a:gd name="connsiteX2" fmla="*/ 561975 w 561975"/>
              <a:gd name="connsiteY2" fmla="*/ 0 h 428625"/>
              <a:gd name="connsiteX3" fmla="*/ 180975 w 561975"/>
              <a:gd name="connsiteY3" fmla="*/ 295275 h 428625"/>
              <a:gd name="connsiteX4" fmla="*/ 114300 w 561975"/>
              <a:gd name="connsiteY4" fmla="*/ 209550 h 428625"/>
              <a:gd name="connsiteX5" fmla="*/ 76200 w 561975"/>
              <a:gd name="connsiteY5" fmla="*/ 152400 h 428625"/>
              <a:gd name="connsiteX6" fmla="*/ 0 w 561975"/>
              <a:gd name="connsiteY6" fmla="*/ 26670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975" h="428625">
                <a:moveTo>
                  <a:pt x="0" y="266700"/>
                </a:moveTo>
                <a:lnTo>
                  <a:pt x="180975" y="428625"/>
                </a:lnTo>
                <a:lnTo>
                  <a:pt x="561975" y="0"/>
                </a:lnTo>
                <a:lnTo>
                  <a:pt x="180975" y="295275"/>
                </a:lnTo>
                <a:lnTo>
                  <a:pt x="114300" y="209550"/>
                </a:lnTo>
                <a:lnTo>
                  <a:pt x="76200" y="1524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743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C2A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324100" y="2286000"/>
            <a:ext cx="190500" cy="190500"/>
          </a:xfrm>
          <a:prstGeom prst="ellipse">
            <a:avLst/>
          </a:prstGeom>
          <a:solidFill>
            <a:srgbClr val="005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3581400" y="2286000"/>
            <a:ext cx="190500" cy="190500"/>
          </a:xfrm>
          <a:prstGeom prst="ellipse">
            <a:avLst/>
          </a:prstGeom>
          <a:solidFill>
            <a:srgbClr val="005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4953000" y="2286000"/>
            <a:ext cx="190500" cy="190500"/>
          </a:xfrm>
          <a:prstGeom prst="ellipse">
            <a:avLst/>
          </a:prstGeom>
          <a:solidFill>
            <a:srgbClr val="005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6400800" y="2286000"/>
            <a:ext cx="190500" cy="190500"/>
          </a:xfrm>
          <a:prstGeom prst="ellipse">
            <a:avLst/>
          </a:prstGeom>
          <a:solidFill>
            <a:srgbClr val="005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7772400" y="2857500"/>
            <a:ext cx="190500" cy="190500"/>
          </a:xfrm>
          <a:prstGeom prst="ellipse">
            <a:avLst/>
          </a:prstGeom>
          <a:solidFill>
            <a:srgbClr val="005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2438400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Тезисы</a:t>
            </a:r>
            <a:r>
              <a:rPr lang="en-US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 </a:t>
            </a:r>
            <a:r>
              <a:rPr lang="ru-RU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и</a:t>
            </a:r>
            <a:r>
              <a:rPr lang="en-US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 </a:t>
            </a:r>
            <a:r>
              <a:rPr lang="ru-RU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послания</a:t>
            </a:r>
            <a:endParaRPr lang="en-US" sz="6000" b="1" spc="-15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9900">
                      <a:shade val="30000"/>
                      <a:satMod val="115000"/>
                    </a:srgbClr>
                  </a:gs>
                  <a:gs pos="50000">
                    <a:srgbClr val="009900">
                      <a:shade val="67500"/>
                      <a:satMod val="115000"/>
                    </a:srgbClr>
                  </a:gs>
                  <a:gs pos="100000">
                    <a:srgbClr val="00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50800" dir="5400000" algn="ctr" rotWithShape="0">
                  <a:schemeClr val="bg1">
                    <a:lumMod val="85000"/>
                  </a:scheme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838200"/>
            <a:ext cx="8458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ct val="150000"/>
              </a:lnSpc>
              <a:buBlip>
                <a:blip r:embed="rId2"/>
              </a:buBlip>
            </a:pPr>
            <a:r>
              <a:rPr lang="en-US" dirty="0" smtClean="0">
                <a:solidFill>
                  <a:srgbClr val="007E39"/>
                </a:solidFill>
              </a:rPr>
              <a:t> </a:t>
            </a:r>
            <a:r>
              <a:rPr lang="ru-RU" dirty="0" smtClean="0">
                <a:solidFill>
                  <a:srgbClr val="007E39"/>
                </a:solidFill>
              </a:rPr>
              <a:t>Масштабируемость. Одна среда разработки для всех Microsoft-поддерживаемые операционных систем</a:t>
            </a:r>
            <a:endParaRPr lang="en-US" dirty="0" smtClean="0">
              <a:solidFill>
                <a:srgbClr val="007E39"/>
              </a:solidFill>
            </a:endParaRPr>
          </a:p>
          <a:p>
            <a:pPr marL="233363" indent="-233363">
              <a:lnSpc>
                <a:spcPct val="150000"/>
              </a:lnSpc>
              <a:buBlip>
                <a:blip r:embed="rId2"/>
              </a:buBlip>
            </a:pPr>
            <a:r>
              <a:rPr lang="en-US" dirty="0" smtClean="0">
                <a:solidFill>
                  <a:srgbClr val="007E39"/>
                </a:solidFill>
              </a:rPr>
              <a:t> </a:t>
            </a:r>
            <a:r>
              <a:rPr lang="ru-RU" dirty="0" smtClean="0">
                <a:solidFill>
                  <a:srgbClr val="007E39"/>
                </a:solidFill>
              </a:rPr>
              <a:t>Большой набор функций по доступной цене для продукта с глобальной поддержкой</a:t>
            </a:r>
            <a:endParaRPr lang="en-US" dirty="0" smtClean="0">
              <a:solidFill>
                <a:srgbClr val="007E39"/>
              </a:solidFill>
            </a:endParaRPr>
          </a:p>
          <a:p>
            <a:pPr marL="233363" indent="-233363">
              <a:lnSpc>
                <a:spcPct val="150000"/>
              </a:lnSpc>
              <a:buBlip>
                <a:blip r:embed="rId2"/>
              </a:buBlip>
            </a:pPr>
            <a:r>
              <a:rPr lang="en-US" dirty="0" smtClean="0">
                <a:solidFill>
                  <a:srgbClr val="007E39"/>
                </a:solidFill>
              </a:rPr>
              <a:t> </a:t>
            </a:r>
            <a:r>
              <a:rPr lang="ru-RU" dirty="0" smtClean="0">
                <a:solidFill>
                  <a:srgbClr val="007E39"/>
                </a:solidFill>
              </a:rPr>
              <a:t>Встроенный функционал, никаких покупок дополнительных модулей, в том числе драйверы для создания SCADA, HMI и OEE приложений</a:t>
            </a:r>
            <a:endParaRPr lang="en-US" dirty="0" smtClean="0">
              <a:solidFill>
                <a:srgbClr val="007E39"/>
              </a:solidFill>
            </a:endParaRPr>
          </a:p>
          <a:p>
            <a:pPr marL="233363" indent="-233363">
              <a:lnSpc>
                <a:spcPct val="150000"/>
              </a:lnSpc>
              <a:buBlip>
                <a:blip r:embed="rId2"/>
              </a:buBlip>
            </a:pPr>
            <a:r>
              <a:rPr lang="en-US" dirty="0" smtClean="0">
                <a:solidFill>
                  <a:srgbClr val="007E39"/>
                </a:solidFill>
              </a:rPr>
              <a:t> </a:t>
            </a:r>
            <a:r>
              <a:rPr lang="ru-RU" dirty="0" smtClean="0">
                <a:solidFill>
                  <a:srgbClr val="007E39"/>
                </a:solidFill>
              </a:rPr>
              <a:t>Мощная мобильная стратегия, включающая мобильные устройства</a:t>
            </a:r>
            <a:r>
              <a:rPr lang="en-US" dirty="0" smtClean="0">
                <a:solidFill>
                  <a:srgbClr val="007E39"/>
                </a:solidFill>
              </a:rPr>
              <a:t>, web</a:t>
            </a:r>
            <a:r>
              <a:rPr lang="ru-RU" dirty="0" smtClean="0">
                <a:solidFill>
                  <a:srgbClr val="007E39"/>
                </a:solidFill>
              </a:rPr>
              <a:t>-совместимые и </a:t>
            </a:r>
            <a:r>
              <a:rPr lang="en-US" dirty="0" smtClean="0">
                <a:solidFill>
                  <a:srgbClr val="007E39"/>
                </a:solidFill>
              </a:rPr>
              <a:t>SMA </a:t>
            </a:r>
            <a:r>
              <a:rPr lang="ru-RU" dirty="0" smtClean="0">
                <a:solidFill>
                  <a:srgbClr val="007E39"/>
                </a:solidFill>
              </a:rPr>
              <a:t>клиенты</a:t>
            </a:r>
            <a:endParaRPr lang="en-US" dirty="0" smtClean="0">
              <a:solidFill>
                <a:srgbClr val="007E39"/>
              </a:solidFill>
            </a:endParaRPr>
          </a:p>
          <a:p>
            <a:pPr marL="233363" indent="-233363">
              <a:lnSpc>
                <a:spcPct val="150000"/>
              </a:lnSpc>
              <a:buBlip>
                <a:blip r:embed="rId2"/>
              </a:buBlip>
            </a:pPr>
            <a:r>
              <a:rPr lang="en-US" dirty="0" smtClean="0">
                <a:solidFill>
                  <a:srgbClr val="007E39"/>
                </a:solidFill>
              </a:rPr>
              <a:t> </a:t>
            </a:r>
            <a:r>
              <a:rPr lang="ru-RU" dirty="0" smtClean="0">
                <a:solidFill>
                  <a:srgbClr val="007E39"/>
                </a:solidFill>
              </a:rPr>
              <a:t>Гибкость в настройках приложений для удовлетворения широкого круга требований, включая драйверы, OPC DA, OPC HDA, OPC Xi, OPC UA</a:t>
            </a:r>
          </a:p>
          <a:p>
            <a:pPr marL="233363" indent="-233363">
              <a:lnSpc>
                <a:spcPct val="150000"/>
              </a:lnSpc>
              <a:buBlip>
                <a:blip r:embed="rId2"/>
              </a:buBlip>
            </a:pPr>
            <a:r>
              <a:rPr lang="ru-RU" dirty="0" smtClean="0">
                <a:solidFill>
                  <a:srgbClr val="007E39"/>
                </a:solidFill>
              </a:rPr>
              <a:t>Превосходное обслуживание клиентов и консультационные услуги</a:t>
            </a:r>
            <a:endParaRPr lang="en-US" dirty="0" smtClean="0">
              <a:solidFill>
                <a:srgbClr val="007E39"/>
              </a:solidFill>
            </a:endParaRPr>
          </a:p>
          <a:p>
            <a:pPr marL="233363" indent="-233363">
              <a:lnSpc>
                <a:spcPct val="150000"/>
              </a:lnSpc>
              <a:buBlip>
                <a:blip r:embed="rId2"/>
              </a:buBlip>
            </a:pPr>
            <a:r>
              <a:rPr lang="ru-RU" dirty="0" smtClean="0">
                <a:solidFill>
                  <a:srgbClr val="007E39"/>
                </a:solidFill>
              </a:rPr>
              <a:t>Ориентирование на успех наших клиентов</a:t>
            </a:r>
            <a:endParaRPr lang="en-US" dirty="0" smtClean="0">
              <a:solidFill>
                <a:srgbClr val="007E3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-51375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Суммируя…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" name="Picture 4" descr="custservi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0" y="4572000"/>
            <a:ext cx="1710463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28600" y="1219200"/>
            <a:ext cx="5715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E39"/>
                </a:solidFill>
              </a:rPr>
              <a:t>Мы постоянно развиваемся, чтобы обеспечить дополнительными инструментами, ресурсами и поддержкой, которые облегчают работу с InduSoft.</a:t>
            </a:r>
          </a:p>
          <a:p>
            <a:endParaRPr lang="en-US" sz="2800" dirty="0" smtClean="0">
              <a:solidFill>
                <a:srgbClr val="007E39"/>
              </a:solidFill>
            </a:endParaRPr>
          </a:p>
          <a:p>
            <a:r>
              <a:rPr lang="ru-RU" sz="2800" dirty="0" smtClean="0">
                <a:solidFill>
                  <a:srgbClr val="007E39"/>
                </a:solidFill>
              </a:rPr>
              <a:t>Если у вас есть какие-либо предложения по совместной работе или оказанию вам помощи, пожалуйста, сообщите нам об этом.</a:t>
            </a:r>
            <a:endParaRPr lang="en-US" sz="2800" dirty="0">
              <a:solidFill>
                <a:srgbClr val="007E3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Послание нашим дистрибьюторам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 rot="17988300">
            <a:off x="5576951" y="819439"/>
            <a:ext cx="3459420" cy="3618922"/>
            <a:chOff x="5257800" y="1371600"/>
            <a:chExt cx="3733800" cy="3746184"/>
          </a:xfrm>
        </p:grpSpPr>
        <p:pic>
          <p:nvPicPr>
            <p:cNvPr id="10" name="Picture 9" descr="worktogether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7800" y="1371600"/>
              <a:ext cx="3733800" cy="3746184"/>
            </a:xfrm>
            <a:prstGeom prst="rect">
              <a:avLst/>
            </a:prstGeom>
          </p:spPr>
        </p:pic>
        <p:pic>
          <p:nvPicPr>
            <p:cNvPr id="14" name="Picture 13" descr="InduSoft_ThreeBlocks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3611700">
              <a:off x="6673152" y="2571992"/>
              <a:ext cx="1066800" cy="98817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-76200"/>
            <a:ext cx="7696200" cy="1371600"/>
          </a:xfrm>
        </p:spPr>
        <p:txBody>
          <a:bodyPr/>
          <a:lstStyle/>
          <a:p>
            <a:r>
              <a:rPr lang="ru-RU" dirty="0" smtClean="0"/>
              <a:t>В роли «Прометея»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Стелла олимпийского огня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67000"/>
            <a:ext cx="4648200" cy="3486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133600"/>
            <a:ext cx="513397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550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2928878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Обратная связь</a:t>
            </a:r>
          </a:p>
          <a:p>
            <a:pPr algn="ctr"/>
            <a:r>
              <a:rPr lang="ru-RU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Вопросы и ответы</a:t>
            </a:r>
            <a:endParaRPr lang="en-US" sz="6000" b="1" spc="-15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9900">
                      <a:shade val="30000"/>
                      <a:satMod val="115000"/>
                    </a:srgbClr>
                  </a:gs>
                  <a:gs pos="50000">
                    <a:srgbClr val="009900">
                      <a:shade val="67500"/>
                      <a:satMod val="115000"/>
                    </a:srgbClr>
                  </a:gs>
                  <a:gs pos="100000">
                    <a:srgbClr val="00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50800" dir="5400000" algn="ctr" rotWithShape="0">
                  <a:schemeClr val="bg1">
                    <a:lumMod val="85000"/>
                  </a:scheme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2590800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Как связаться с </a:t>
            </a:r>
            <a:r>
              <a:rPr lang="en-US" sz="6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InduSoft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trat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400" y="762000"/>
            <a:ext cx="1822571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 Placeholder 1"/>
          <p:cNvSpPr txBox="1">
            <a:spLocks/>
          </p:cNvSpPr>
          <p:nvPr/>
        </p:nvSpPr>
        <p:spPr>
          <a:xfrm>
            <a:off x="304800" y="609600"/>
            <a:ext cx="8842408" cy="606552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3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Для дополнительной информации</a:t>
            </a:r>
            <a:r>
              <a:rPr lang="en-US" sz="3000" b="1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9900">
                        <a:shade val="30000"/>
                        <a:satMod val="115000"/>
                      </a:srgbClr>
                    </a:gs>
                    <a:gs pos="50000">
                      <a:srgbClr val="009900">
                        <a:shade val="67500"/>
                        <a:satMod val="115000"/>
                      </a:srgbClr>
                    </a:gs>
                    <a:gs pos="100000">
                      <a:srgbClr val="00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Century Gothic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en-US" sz="2200" b="1" dirty="0" smtClean="0">
                <a:solidFill>
                  <a:srgbClr val="008000"/>
                </a:solidFill>
              </a:rPr>
              <a:t>Email</a:t>
            </a:r>
          </a:p>
          <a:p>
            <a:pPr lvl="1"/>
            <a:r>
              <a:rPr lang="en-US" sz="2200" dirty="0" smtClean="0"/>
              <a:t>(US) 	     </a:t>
            </a:r>
            <a:r>
              <a:rPr lang="en-US" sz="2200" dirty="0" smtClean="0">
                <a:hlinkClick r:id="rId4"/>
              </a:rPr>
              <a:t>info@indusoft.com</a:t>
            </a:r>
            <a:endParaRPr lang="en-US" sz="2200" dirty="0" smtClean="0"/>
          </a:p>
          <a:p>
            <a:pPr lvl="1"/>
            <a:r>
              <a:rPr lang="en-US" sz="2200" dirty="0" smtClean="0"/>
              <a:t>(Germany)        </a:t>
            </a:r>
            <a:r>
              <a:rPr lang="en-US" sz="2200" dirty="0" smtClean="0">
                <a:hlinkClick r:id="rId5"/>
              </a:rPr>
              <a:t>info@indusoft-germany.de</a:t>
            </a:r>
            <a:r>
              <a:rPr lang="en-US" sz="2200" dirty="0" smtClean="0"/>
              <a:t> </a:t>
            </a:r>
          </a:p>
          <a:p>
            <a:r>
              <a:rPr lang="ru-RU" sz="2200" b="1" dirty="0" smtClean="0">
                <a:solidFill>
                  <a:srgbClr val="008000"/>
                </a:solidFill>
              </a:rPr>
              <a:t>Поддержка</a:t>
            </a:r>
            <a:r>
              <a:rPr lang="en-US" sz="2200" dirty="0" smtClean="0"/>
              <a:t>	     </a:t>
            </a:r>
            <a:r>
              <a:rPr lang="en-US" sz="2200" dirty="0" smtClean="0">
                <a:hlinkClick r:id="rId6"/>
              </a:rPr>
              <a:t>support@indusoft.com</a:t>
            </a:r>
            <a:endParaRPr lang="en-US" sz="2200" dirty="0" smtClean="0"/>
          </a:p>
          <a:p>
            <a:r>
              <a:rPr lang="en-US" sz="2200" b="1" dirty="0" smtClean="0">
                <a:solidFill>
                  <a:srgbClr val="008000"/>
                </a:solidFill>
              </a:rPr>
              <a:t>Web</a:t>
            </a:r>
            <a:r>
              <a:rPr lang="ru-RU" sz="2200" b="1" dirty="0" smtClean="0">
                <a:solidFill>
                  <a:srgbClr val="008000"/>
                </a:solidFill>
              </a:rPr>
              <a:t>-сайт</a:t>
            </a:r>
            <a:endParaRPr lang="en-US" sz="2200" b="1" dirty="0" smtClean="0">
              <a:solidFill>
                <a:srgbClr val="008000"/>
              </a:solidFill>
            </a:endParaRPr>
          </a:p>
          <a:p>
            <a:pPr lvl="1">
              <a:tabLst>
                <a:tab pos="2286000" algn="l"/>
              </a:tabLst>
            </a:pPr>
            <a:r>
              <a:rPr lang="en-US" sz="2200" dirty="0" smtClean="0"/>
              <a:t>(English)           </a:t>
            </a:r>
            <a:r>
              <a:rPr lang="en-US" sz="2200" dirty="0" smtClean="0">
                <a:hlinkClick r:id="rId7"/>
              </a:rPr>
              <a:t>www.indusoft.com</a:t>
            </a:r>
            <a:endParaRPr lang="en-US" sz="2200" dirty="0" smtClean="0"/>
          </a:p>
          <a:p>
            <a:pPr lvl="1"/>
            <a:r>
              <a:rPr lang="en-US" sz="2200" dirty="0" smtClean="0"/>
              <a:t>(German)	     </a:t>
            </a:r>
            <a:r>
              <a:rPr lang="en-US" sz="2200" dirty="0" smtClean="0">
                <a:hlinkClick r:id="rId8"/>
              </a:rPr>
              <a:t>www.indusoft-germany.de</a:t>
            </a:r>
            <a:r>
              <a:rPr lang="en-US" sz="2200" dirty="0" smtClean="0"/>
              <a:t> </a:t>
            </a:r>
          </a:p>
          <a:p>
            <a:pPr>
              <a:tabLst>
                <a:tab pos="2286000" algn="l"/>
              </a:tabLst>
            </a:pPr>
            <a:r>
              <a:rPr lang="ru-RU" sz="2200" b="1" dirty="0" smtClean="0">
                <a:solidFill>
                  <a:srgbClr val="008000"/>
                </a:solidFill>
              </a:rPr>
              <a:t>Телефоны </a:t>
            </a:r>
            <a:r>
              <a:rPr lang="en-US" sz="2200" dirty="0" smtClean="0"/>
              <a:t>             </a:t>
            </a:r>
            <a:r>
              <a:rPr lang="en-US" sz="2200" b="1" dirty="0" smtClean="0"/>
              <a:t>(512) 349-0334 </a:t>
            </a:r>
            <a:r>
              <a:rPr lang="en-US" sz="2200" dirty="0" smtClean="0"/>
              <a:t>(US)</a:t>
            </a:r>
          </a:p>
          <a:p>
            <a:pPr lvl="1">
              <a:buNone/>
              <a:tabLst>
                <a:tab pos="2286000" algn="l"/>
              </a:tabLst>
            </a:pPr>
            <a:r>
              <a:rPr lang="en-US" sz="2200" b="1" dirty="0" smtClean="0"/>
              <a:t>	+49 (0) 6227-732510 </a:t>
            </a:r>
            <a:r>
              <a:rPr lang="en-US" sz="2200" dirty="0" smtClean="0"/>
              <a:t>(Germany)</a:t>
            </a:r>
            <a:endParaRPr lang="ru-RU" sz="2200" dirty="0" smtClean="0"/>
          </a:p>
          <a:p>
            <a:pPr marL="0" lvl="1">
              <a:buNone/>
              <a:tabLst>
                <a:tab pos="2286000" algn="l"/>
              </a:tabLst>
            </a:pPr>
            <a:r>
              <a:rPr lang="ru-RU" sz="2200" b="1" dirty="0" smtClean="0">
                <a:solidFill>
                  <a:srgbClr val="008000"/>
                </a:solidFill>
              </a:rPr>
              <a:t>Бесплатный звонок</a:t>
            </a:r>
          </a:p>
          <a:p>
            <a:pPr marL="53975" lvl="1">
              <a:buNone/>
            </a:pPr>
            <a:r>
              <a:rPr lang="ru-RU" sz="2200" b="1" dirty="0" smtClean="0">
                <a:solidFill>
                  <a:srgbClr val="008000"/>
                </a:solidFill>
              </a:rPr>
              <a:t>	  </a:t>
            </a:r>
            <a:r>
              <a:rPr lang="en-US" sz="2200" dirty="0" smtClean="0"/>
              <a:t>                 </a:t>
            </a:r>
            <a:r>
              <a:rPr lang="en-US" sz="2200" b="1" dirty="0" smtClean="0"/>
              <a:t>877-INDUSOFT </a:t>
            </a:r>
            <a:r>
              <a:rPr lang="en-US" sz="2200" dirty="0" smtClean="0"/>
              <a:t>(877-463-8763)</a:t>
            </a:r>
          </a:p>
          <a:p>
            <a:pPr>
              <a:tabLst>
                <a:tab pos="2286000" algn="l"/>
              </a:tabLst>
            </a:pPr>
            <a:r>
              <a:rPr lang="ru-RU" sz="2200" b="1" dirty="0" smtClean="0">
                <a:solidFill>
                  <a:srgbClr val="008000"/>
                </a:solidFill>
              </a:rPr>
              <a:t>Факс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dirty="0" smtClean="0"/>
              <a:t>                       </a:t>
            </a:r>
            <a:r>
              <a:rPr lang="en-US" sz="2200" b="1" dirty="0" smtClean="0"/>
              <a:t>(512) 349-0375</a:t>
            </a:r>
          </a:p>
          <a:p>
            <a:pPr marL="0" lvl="1">
              <a:tabLst>
                <a:tab pos="2286000" algn="l"/>
              </a:tabLst>
            </a:pPr>
            <a:r>
              <a:rPr lang="ru-RU" sz="2200" b="1" dirty="0" smtClean="0">
                <a:solidFill>
                  <a:srgbClr val="008000"/>
                </a:solidFill>
              </a:rPr>
              <a:t>Официальный дистрибьютор в РФ</a:t>
            </a:r>
            <a:r>
              <a:rPr lang="en-US" sz="2200" b="1" dirty="0" smtClean="0">
                <a:solidFill>
                  <a:srgbClr val="008000"/>
                </a:solidFill>
              </a:rPr>
              <a:t>:</a:t>
            </a:r>
            <a:r>
              <a:rPr lang="ru-RU" sz="2200" b="1" dirty="0" smtClean="0">
                <a:solidFill>
                  <a:srgbClr val="008000"/>
                </a:solidFill>
              </a:rPr>
              <a:t>  </a:t>
            </a:r>
            <a:r>
              <a:rPr lang="ru-RU" sz="2200" b="1" dirty="0" smtClean="0">
                <a:solidFill>
                  <a:schemeClr val="tx2"/>
                </a:solidFill>
              </a:rPr>
              <a:t>ЗАО «Первая миля»</a:t>
            </a:r>
            <a:endParaRPr lang="ru-RU" sz="2200" b="1" dirty="0">
              <a:solidFill>
                <a:schemeClr val="tx2"/>
              </a:solidFill>
            </a:endParaRPr>
          </a:p>
          <a:p>
            <a:pPr marL="0" lvl="1">
              <a:tabLst>
                <a:tab pos="2286000" algn="l"/>
              </a:tabLst>
            </a:pPr>
            <a:r>
              <a:rPr lang="ru-RU" sz="2200" b="1" dirty="0" smtClean="0"/>
              <a:t>	+7 495 960-3159</a:t>
            </a:r>
          </a:p>
          <a:p>
            <a:pPr marL="0" lvl="1">
              <a:tabLst>
                <a:tab pos="2286000" algn="l"/>
              </a:tabLst>
            </a:pPr>
            <a:r>
              <a:rPr lang="ru-RU" sz="2200" b="1" dirty="0"/>
              <a:t>	</a:t>
            </a:r>
            <a:r>
              <a:rPr lang="en-US" sz="2200" b="1" dirty="0" smtClean="0">
                <a:hlinkClick r:id="rId9"/>
              </a:rPr>
              <a:t>www.firstmile.ru</a:t>
            </a:r>
            <a:endParaRPr lang="en-US" sz="2200" b="1" dirty="0" smtClean="0"/>
          </a:p>
          <a:p>
            <a:pPr marL="0" lvl="1">
              <a:tabLst>
                <a:tab pos="2286000" algn="l"/>
              </a:tabLst>
            </a:pPr>
            <a:endParaRPr lang="en-US" sz="2200" dirty="0"/>
          </a:p>
          <a:p>
            <a:pPr>
              <a:tabLst>
                <a:tab pos="2286000" algn="l"/>
              </a:tabLst>
            </a:pPr>
            <a:endParaRPr lang="en-US" sz="2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Свяжитесь с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InduSoft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сегодня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86400" y="1079330"/>
            <a:ext cx="1447800" cy="217387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1488" y="2376904"/>
            <a:ext cx="1709057" cy="14954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7753427" y="3962400"/>
            <a:ext cx="9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5C2A"/>
                </a:solidFill>
              </a:rPr>
              <a:t>Germany</a:t>
            </a:r>
            <a:endParaRPr lang="en-US" sz="1600" b="1" dirty="0">
              <a:solidFill>
                <a:srgbClr val="005C2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96200" y="2057400"/>
            <a:ext cx="53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5C2A"/>
                </a:solidFill>
              </a:rPr>
              <a:t>USA</a:t>
            </a:r>
            <a:endParaRPr lang="en-US" sz="1600" b="1" dirty="0">
              <a:solidFill>
                <a:srgbClr val="005C2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84570" y="3231148"/>
            <a:ext cx="651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5C2A"/>
                </a:solidFill>
              </a:rPr>
              <a:t>Brazil</a:t>
            </a:r>
            <a:endParaRPr lang="en-US" sz="1600" b="1" dirty="0">
              <a:solidFill>
                <a:srgbClr val="005C2A"/>
              </a:solidFill>
            </a:endParaRPr>
          </a:p>
        </p:txBody>
      </p:sp>
      <p:pic>
        <p:nvPicPr>
          <p:cNvPr id="18" name="Picture 17" descr="twitter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248650" y="5029200"/>
            <a:ext cx="609600" cy="609600"/>
          </a:xfrm>
          <a:prstGeom prst="rect">
            <a:avLst/>
          </a:prstGeom>
        </p:spPr>
      </p:pic>
      <p:pic>
        <p:nvPicPr>
          <p:cNvPr id="19" name="Picture 18" descr="Facebook_ic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62850" y="5029200"/>
            <a:ext cx="609600" cy="609600"/>
          </a:xfrm>
          <a:prstGeom prst="rect">
            <a:avLst/>
          </a:prstGeom>
        </p:spPr>
      </p:pic>
      <p:pic>
        <p:nvPicPr>
          <p:cNvPr id="20" name="Picture 19" descr="linkedin-logo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581900" y="5676900"/>
            <a:ext cx="685800" cy="685800"/>
          </a:xfrm>
          <a:prstGeom prst="rect">
            <a:avLst/>
          </a:prstGeom>
        </p:spPr>
      </p:pic>
      <p:pic>
        <p:nvPicPr>
          <p:cNvPr id="21" name="Picture 20" descr="YouTubeSquareLogo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286750" y="5705475"/>
            <a:ext cx="543256" cy="5808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453062"/>
            <a:ext cx="838200" cy="90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5240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Офисы по всему миру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44" name="Picture 43" descr="WORLDMAP.jpg"/>
          <p:cNvPicPr>
            <a:picLocks noChangeAspect="1"/>
          </p:cNvPicPr>
          <p:nvPr/>
        </p:nvPicPr>
        <p:blipFill>
          <a:blip r:embed="rId3" cstate="print">
            <a:lum bright="71000" contrast="-74000"/>
          </a:blip>
          <a:srcRect r="1829"/>
          <a:stretch>
            <a:fillRect/>
          </a:stretch>
        </p:blipFill>
        <p:spPr>
          <a:xfrm>
            <a:off x="659974" y="838200"/>
            <a:ext cx="8179226" cy="4842250"/>
          </a:xfrm>
          <a:prstGeom prst="rect">
            <a:avLst/>
          </a:prstGeom>
        </p:spPr>
      </p:pic>
      <p:pic>
        <p:nvPicPr>
          <p:cNvPr id="45" name="Picture 44" descr="sr_globe_lef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5199" y="3352800"/>
            <a:ext cx="1410037" cy="1295400"/>
          </a:xfrm>
          <a:prstGeom prst="rect">
            <a:avLst/>
          </a:prstGeom>
        </p:spPr>
      </p:pic>
      <p:pic>
        <p:nvPicPr>
          <p:cNvPr id="47" name="Picture 46" descr="500px-Flag_of_Brazi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0" y="4648200"/>
            <a:ext cx="2438400" cy="1706880"/>
          </a:xfrm>
          <a:prstGeom prst="rect">
            <a:avLst/>
          </a:prstGeom>
        </p:spPr>
      </p:pic>
      <p:pic>
        <p:nvPicPr>
          <p:cNvPr id="53" name="Picture 52" descr="dbi_flag_us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4645179"/>
            <a:ext cx="2517000" cy="1679421"/>
          </a:xfrm>
          <a:prstGeom prst="rect">
            <a:avLst/>
          </a:prstGeom>
        </p:spPr>
      </p:pic>
      <p:pic>
        <p:nvPicPr>
          <p:cNvPr id="54" name="Picture 53" descr="germany-flag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72365" y="4648200"/>
            <a:ext cx="2714435" cy="167640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457200" y="5257800"/>
            <a:ext cx="2514600" cy="52322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Остин, Техас, США</a:t>
            </a:r>
          </a:p>
          <a:p>
            <a:pPr algn="ctr"/>
            <a:r>
              <a:rPr lang="ru-RU" sz="1400" b="1" i="1" dirty="0" smtClean="0"/>
              <a:t>Штаб-Квартира</a:t>
            </a:r>
            <a:endParaRPr lang="en-US" sz="1400" b="1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331023"/>
            <a:ext cx="2438400" cy="52322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</a:t>
            </a:r>
            <a:r>
              <a:rPr lang="ru-RU" sz="1400" b="1" dirty="0" smtClean="0"/>
              <a:t>ан-Паулу/Кампинас, Бразилия</a:t>
            </a:r>
            <a:endParaRPr lang="en-US" sz="1400" b="1" dirty="0" smtClean="0"/>
          </a:p>
        </p:txBody>
      </p:sp>
      <p:sp>
        <p:nvSpPr>
          <p:cNvPr id="57" name="TextBox 56"/>
          <p:cNvSpPr txBox="1"/>
          <p:nvPr/>
        </p:nvSpPr>
        <p:spPr>
          <a:xfrm>
            <a:off x="5943600" y="5331023"/>
            <a:ext cx="2743200" cy="30777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Вальдорф, Германия</a:t>
            </a:r>
            <a:endParaRPr lang="en-US" sz="1400" b="1" dirty="0" smtClean="0"/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265692" y="912719"/>
            <a:ext cx="156310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8000"/>
                </a:solidFill>
              </a:rPr>
              <a:t>Аргентина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Австралия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Австрия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Бахрейн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Бельгия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Белиз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Бразилия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Бруней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Болгария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Камбоджа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Канада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Карибские о-ва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Чили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Китай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Колумбия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954284" y="912719"/>
            <a:ext cx="185571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8000"/>
                </a:solidFill>
              </a:rPr>
              <a:t>Коста-Рика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Чешская Республ.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Дания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Эквадор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Египет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Сальвадор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Финляндия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Франция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Германия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Греция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Гватемала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Гондурас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Венгрия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Исландия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Индия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797815" y="912719"/>
            <a:ext cx="168858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8000"/>
                </a:solidFill>
              </a:rPr>
              <a:t>Индонезия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Ирландия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Израиль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Италия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Япония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Лаос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Македония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Малайзия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Мексика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Молдавия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Черногория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Новая Зеландия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Нидерланды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Никарагуа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Норвегия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638800" y="914400"/>
            <a:ext cx="1600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8000"/>
                </a:solidFill>
              </a:rPr>
              <a:t>Пакистан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Панама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Перу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Филиппины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Польша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Португалия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Пуэрто-Рико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Румыния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Россия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Сербия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Сингапур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Словакия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Южная Африка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Южная Корея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Испания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7239000" y="838200"/>
            <a:ext cx="172734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8000"/>
                </a:solidFill>
              </a:rPr>
              <a:t>Швеция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Швейцария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Таиланд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Турция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Украина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Великобритания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Уругвай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Венесуэла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Вьетнам</a:t>
            </a:r>
          </a:p>
          <a:p>
            <a:r>
              <a:rPr lang="ru-RU" sz="1600" dirty="0" smtClean="0">
                <a:solidFill>
                  <a:srgbClr val="008000"/>
                </a:solidFill>
              </a:rPr>
              <a:t>…</a:t>
            </a:r>
            <a:endParaRPr lang="en-US" sz="16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0"/>
                            </p:stCondLst>
                            <p:childTnLst>
                              <p:par>
                                <p:cTn id="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500"/>
                            </p:stCondLst>
                            <p:childTnLst>
                              <p:par>
                                <p:cTn id="2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1500"/>
                            </p:stCondLst>
                            <p:childTnLst>
                              <p:par>
                                <p:cTn id="2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2500"/>
                            </p:stCondLst>
                            <p:childTnLst>
                              <p:par>
                                <p:cTn id="2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3500"/>
                            </p:stCondLst>
                            <p:childTnLst>
                              <p:par>
                                <p:cTn id="2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4500"/>
                            </p:stCondLst>
                            <p:childTnLst>
                              <p:par>
                                <p:cTn id="2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6500"/>
                            </p:stCondLst>
                            <p:childTnLst>
                              <p:par>
                                <p:cTn id="2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7000"/>
                            </p:stCondLst>
                            <p:childTnLst>
                              <p:par>
                                <p:cTn id="2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8500"/>
                            </p:stCondLst>
                            <p:childTnLst>
                              <p:par>
                                <p:cTn id="2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30500"/>
                            </p:stCondLst>
                            <p:childTnLst>
                              <p:par>
                                <p:cTn id="3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6" dur="500" fill="hold"/>
                                        <p:tgtEl>
                                          <p:spTgt spid="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0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31500"/>
                            </p:stCondLst>
                            <p:childTnLst>
                              <p:par>
                                <p:cTn id="3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2000"/>
                            </p:stCondLst>
                            <p:childTnLst>
                              <p:par>
                                <p:cTn id="3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2500"/>
                            </p:stCondLst>
                            <p:childTnLst>
                              <p:par>
                                <p:cTn id="3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33000"/>
                            </p:stCondLst>
                            <p:childTnLst>
                              <p:par>
                                <p:cTn id="3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33500"/>
                            </p:stCondLst>
                            <p:childTnLst>
                              <p:par>
                                <p:cTn id="3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4000"/>
                            </p:stCondLst>
                            <p:childTnLst>
                              <p:par>
                                <p:cTn id="3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 fill="hold"/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34500"/>
                            </p:stCondLst>
                            <p:childTnLst>
                              <p:par>
                                <p:cTn id="3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35000"/>
                            </p:stCondLst>
                            <p:childTnLst>
                              <p:par>
                                <p:cTn id="3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35500"/>
                            </p:stCondLst>
                            <p:childTnLst>
                              <p:par>
                                <p:cTn id="3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52400" y="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OEMs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6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911225"/>
            <a:ext cx="2297112" cy="54451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7" name="Picture 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7675" y="3633788"/>
            <a:ext cx="2009775" cy="66992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8" name="Picture 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0700" y="1835150"/>
            <a:ext cx="1928813" cy="78898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9" name="Picture 6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2392363"/>
            <a:ext cx="2882900" cy="357187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20" name="Picture 6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2188" y="2525713"/>
            <a:ext cx="2116137" cy="33496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21" name="Picture 6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125" y="5535613"/>
            <a:ext cx="2073275" cy="41465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22" name="Picture 66" descr="ACP_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738" y="3276600"/>
            <a:ext cx="15049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67" descr="app_dat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61175" y="2976563"/>
            <a:ext cx="20859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68" descr="cc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925" y="3228975"/>
            <a:ext cx="15414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69" descr="di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04063" y="933450"/>
            <a:ext cx="1679575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70" descr="hmw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10388" y="4614863"/>
            <a:ext cx="1878012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71" descr="ic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675" y="4427538"/>
            <a:ext cx="933450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72" descr="im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79538" y="4391025"/>
            <a:ext cx="9747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73" descr="softtool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98725" y="4324350"/>
            <a:ext cx="1812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75" descr="news_e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41475" y="3703638"/>
            <a:ext cx="16192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76" descr="logo_pilz_0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895600" y="5486400"/>
            <a:ext cx="84931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7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922838" y="1716088"/>
            <a:ext cx="1457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7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736975" y="3621088"/>
            <a:ext cx="2352675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80" descr="mge_logo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114800" y="5486400"/>
            <a:ext cx="116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83" descr="advaco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391400" y="5105400"/>
            <a:ext cx="1239838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84" descr="beckhoff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19075" y="885825"/>
            <a:ext cx="197802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87" descr="optimate_logo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724400" y="5029200"/>
            <a:ext cx="1943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89" descr="Omron_Logo_Sm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50838" y="1617663"/>
            <a:ext cx="1871662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91" descr="Maple_Logo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673475" y="2541588"/>
            <a:ext cx="995363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61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719763" y="5638800"/>
            <a:ext cx="2205037" cy="58102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46" name="Picture 99" descr="logo-atmi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486275" y="4313238"/>
            <a:ext cx="21748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102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039938" y="2981325"/>
            <a:ext cx="14097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64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905375" y="781050"/>
            <a:ext cx="1944688" cy="72231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50" name="Picture 38" descr="http://tbn0.google.com/images?q=tbn:NuiWx9IjEExjQM:http://www.boschevaletleri.com/assets/files/press/logo_slogansiz.jpg">
            <a:hlinkClick r:id="rId31"/>
          </p:cNvPr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2225" y="1820863"/>
            <a:ext cx="1925638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514600" y="5029200"/>
            <a:ext cx="186836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5029200" y="3124200"/>
            <a:ext cx="1552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276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718" y="727911"/>
            <a:ext cx="8732359" cy="431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161718" y="727911"/>
            <a:ext cx="8732359" cy="431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2" name="Rounded Rectangular Callout 31"/>
          <p:cNvSpPr/>
          <p:nvPr/>
        </p:nvSpPr>
        <p:spPr>
          <a:xfrm>
            <a:off x="4724400" y="3507402"/>
            <a:ext cx="2590445" cy="1902798"/>
          </a:xfrm>
          <a:prstGeom prst="wedgeRoundRectCallout">
            <a:avLst>
              <a:gd name="adj1" fmla="val 38530"/>
              <a:gd name="adj2" fmla="val -60039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Азия/Тихоокеанский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Регион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(развивающийся рынок)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доля рынка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6%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2008г. -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$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181.7 Млн.</a:t>
            </a:r>
            <a:endParaRPr lang="en-US" sz="1400" b="1" dirty="0" smtClean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6841297" y="2895601"/>
            <a:ext cx="473903" cy="498780"/>
            <a:chOff x="313" y="1044"/>
            <a:chExt cx="461" cy="461"/>
          </a:xfrm>
        </p:grpSpPr>
        <p:sp>
          <p:nvSpPr>
            <p:cNvPr id="34" name="Oval 3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13" y="1044"/>
              <a:ext cx="461" cy="461"/>
            </a:xfrm>
            <a:prstGeom prst="ellipse">
              <a:avLst/>
            </a:prstGeom>
            <a:gradFill rotWithShape="1">
              <a:gsLst>
                <a:gs pos="0">
                  <a:srgbClr val="003300"/>
                </a:gs>
                <a:gs pos="100000">
                  <a:srgbClr val="66FF66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" name="Oval 39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71" y="1102"/>
              <a:ext cx="345" cy="345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36" name="Picture 40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00"/>
                </a:clrFrom>
                <a:clrTo>
                  <a:srgbClr val="FFFF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0" y="1158"/>
              <a:ext cx="254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Rounded Rectangular Callout 24"/>
          <p:cNvSpPr/>
          <p:nvPr/>
        </p:nvSpPr>
        <p:spPr>
          <a:xfrm>
            <a:off x="168441" y="3056019"/>
            <a:ext cx="2033338" cy="1881741"/>
          </a:xfrm>
          <a:prstGeom prst="wedgeRoundRectCallout">
            <a:avLst>
              <a:gd name="adj1" fmla="val 10281"/>
              <a:gd name="adj2" fmla="val -91248"/>
              <a:gd name="adj3" fmla="val 16667"/>
            </a:avLst>
          </a:prstGeom>
          <a:solidFill>
            <a:srgbClr val="007E3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Северная Америка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зрелый рынок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доля рынка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4.0%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2008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г.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- $387,4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Млн.</a:t>
            </a:r>
            <a:endParaRPr lang="en-US" sz="1400" b="1" dirty="0" smtClean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952496" y="1905000"/>
            <a:ext cx="446087" cy="473075"/>
            <a:chOff x="815972" y="2228852"/>
            <a:chExt cx="446087" cy="473075"/>
          </a:xfrm>
        </p:grpSpPr>
        <p:sp>
          <p:nvSpPr>
            <p:cNvPr id="29" name="Oval 3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815972" y="2228852"/>
              <a:ext cx="446087" cy="473075"/>
            </a:xfrm>
            <a:prstGeom prst="ellipse">
              <a:avLst/>
            </a:prstGeom>
            <a:gradFill rotWithShape="1">
              <a:gsLst>
                <a:gs pos="0">
                  <a:srgbClr val="003300"/>
                </a:gs>
                <a:gs pos="100000">
                  <a:srgbClr val="66FF66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Oval 39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873769" y="2286000"/>
              <a:ext cx="333839" cy="35403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31" name="Picture 40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00"/>
                </a:clrFrom>
                <a:clrTo>
                  <a:srgbClr val="FFFF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11507" y="2343467"/>
              <a:ext cx="245783" cy="219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4489" y="1552074"/>
            <a:ext cx="769936" cy="72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066800" y="1143000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/>
              <a:t>Остин, Техас</a:t>
            </a:r>
          </a:p>
          <a:p>
            <a:pPr algn="ctr"/>
            <a:r>
              <a:rPr lang="ru-RU" sz="1000" b="1" dirty="0" smtClean="0"/>
              <a:t>Штаб-Квартира</a:t>
            </a:r>
          </a:p>
        </p:txBody>
      </p:sp>
      <p:grpSp>
        <p:nvGrpSpPr>
          <p:cNvPr id="9" name="Group 75"/>
          <p:cNvGrpSpPr/>
          <p:nvPr/>
        </p:nvGrpSpPr>
        <p:grpSpPr>
          <a:xfrm>
            <a:off x="2514600" y="1082843"/>
            <a:ext cx="3133118" cy="2117557"/>
            <a:chOff x="2514600" y="1082843"/>
            <a:chExt cx="3133118" cy="2117557"/>
          </a:xfrm>
        </p:grpSpPr>
        <p:grpSp>
          <p:nvGrpSpPr>
            <p:cNvPr id="10" name="Group 37"/>
            <p:cNvGrpSpPr>
              <a:grpSpLocks/>
            </p:cNvGrpSpPr>
            <p:nvPr/>
          </p:nvGrpSpPr>
          <p:grpSpPr bwMode="auto">
            <a:xfrm>
              <a:off x="4182394" y="1453067"/>
              <a:ext cx="446086" cy="473076"/>
              <a:chOff x="313" y="1044"/>
              <a:chExt cx="461" cy="461"/>
            </a:xfrm>
          </p:grpSpPr>
          <p:sp>
            <p:nvSpPr>
              <p:cNvPr id="22" name="Oval 38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313" y="1044"/>
                <a:ext cx="461" cy="461"/>
              </a:xfrm>
              <a:prstGeom prst="ellipse">
                <a:avLst/>
              </a:prstGeom>
              <a:gradFill rotWithShape="1">
                <a:gsLst>
                  <a:gs pos="0">
                    <a:srgbClr val="003300"/>
                  </a:gs>
                  <a:gs pos="100000">
                    <a:srgbClr val="66FF66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" name="Oval 39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371" y="1102"/>
                <a:ext cx="345" cy="345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pic>
            <p:nvPicPr>
              <p:cNvPr id="24" name="Picture 40">
                <a:hlinkClick r:id="" action="ppaction://noaction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00"/>
                  </a:clrFrom>
                  <a:clrTo>
                    <a:srgbClr val="FFFF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10" y="1158"/>
                <a:ext cx="254" cy="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9" name="Rounded Rectangular Callout 18"/>
            <p:cNvSpPr/>
            <p:nvPr/>
          </p:nvSpPr>
          <p:spPr>
            <a:xfrm>
              <a:off x="2514600" y="2117558"/>
              <a:ext cx="2133600" cy="1082842"/>
            </a:xfrm>
            <a:prstGeom prst="wedgeRoundRectCallout">
              <a:avLst>
                <a:gd name="adj1" fmla="val 32605"/>
                <a:gd name="adj2" fmla="val -75261"/>
                <a:gd name="adj3" fmla="val 16667"/>
              </a:avLst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Европа</a:t>
              </a:r>
              <a:endParaRPr lang="en-US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(</a:t>
              </a:r>
              <a:r>
                <a:rPr lang="ru-RU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зрелый рынок</a:t>
              </a:r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)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«Восходящая Звезда» </a:t>
              </a:r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2008</a:t>
              </a:r>
              <a:r>
                <a:rPr lang="ru-RU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г.</a:t>
              </a:r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 - $430,5 </a:t>
              </a:r>
              <a:r>
                <a:rPr lang="ru-RU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Млн.</a:t>
              </a:r>
              <a:endParaRPr lang="en-US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endParaRPr lang="en-US" sz="1200" b="1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200"/>
                </a:clrFrom>
                <a:clrTo>
                  <a:srgbClr val="FFF2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8952" y="1360834"/>
              <a:ext cx="476500" cy="45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4283242" y="1082843"/>
              <a:ext cx="13644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00" b="1" dirty="0" smtClean="0"/>
                <a:t>Вальдорф, Германия</a:t>
              </a:r>
              <a:endParaRPr lang="en-US" sz="1000" b="1" dirty="0"/>
            </a:p>
          </p:txBody>
        </p:sp>
      </p:grpSp>
      <p:grpSp>
        <p:nvGrpSpPr>
          <p:cNvPr id="11" name="Group 76"/>
          <p:cNvGrpSpPr/>
          <p:nvPr/>
        </p:nvGrpSpPr>
        <p:grpSpPr>
          <a:xfrm>
            <a:off x="2286000" y="3416970"/>
            <a:ext cx="2286000" cy="2069430"/>
            <a:chOff x="2286000" y="3416970"/>
            <a:chExt cx="2286000" cy="2069430"/>
          </a:xfrm>
        </p:grpSpPr>
        <p:grpSp>
          <p:nvGrpSpPr>
            <p:cNvPr id="18" name="Group 37"/>
            <p:cNvGrpSpPr>
              <a:grpSpLocks/>
            </p:cNvGrpSpPr>
            <p:nvPr/>
          </p:nvGrpSpPr>
          <p:grpSpPr bwMode="auto">
            <a:xfrm>
              <a:off x="2305467" y="3763128"/>
              <a:ext cx="446087" cy="473075"/>
              <a:chOff x="313" y="1044"/>
              <a:chExt cx="461" cy="461"/>
            </a:xfrm>
          </p:grpSpPr>
          <p:sp>
            <p:nvSpPr>
              <p:cNvPr id="15" name="Oval 38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313" y="1044"/>
                <a:ext cx="461" cy="461"/>
              </a:xfrm>
              <a:prstGeom prst="ellipse">
                <a:avLst/>
              </a:prstGeom>
              <a:gradFill rotWithShape="1">
                <a:gsLst>
                  <a:gs pos="0">
                    <a:srgbClr val="003300"/>
                  </a:gs>
                  <a:gs pos="100000">
                    <a:srgbClr val="66FF66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" name="Oval 39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371" y="1102"/>
                <a:ext cx="345" cy="345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7" name="Picture 40">
                <a:hlinkClick r:id="" action="ppaction://noaction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00"/>
                  </a:clrFrom>
                  <a:clrTo>
                    <a:srgbClr val="FFFF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10" y="1158"/>
                <a:ext cx="254" cy="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Rounded Rectangular Callout 11"/>
            <p:cNvSpPr/>
            <p:nvPr/>
          </p:nvSpPr>
          <p:spPr>
            <a:xfrm>
              <a:off x="2286000" y="4451684"/>
              <a:ext cx="2286000" cy="1034716"/>
            </a:xfrm>
            <a:prstGeom prst="wedgeRoundRectCallout">
              <a:avLst>
                <a:gd name="adj1" fmla="val -36238"/>
                <a:gd name="adj2" fmla="val -78743"/>
                <a:gd name="adj3" fmla="val 1666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Южная Америка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(развивающийся рынок)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доля рынка </a:t>
              </a:r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6,9%</a:t>
              </a:r>
              <a:endParaRPr lang="en-US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2008г.</a:t>
              </a:r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sz="14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- $37,2 Млн.</a:t>
              </a:r>
              <a:endParaRPr lang="en-US" sz="1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200"/>
                </a:clrFrom>
                <a:clrTo>
                  <a:srgbClr val="FFF2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7963" y="3670897"/>
              <a:ext cx="476500" cy="45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343810" y="3416970"/>
              <a:ext cx="14125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00" b="1" dirty="0" smtClean="0"/>
                <a:t>Сан-Паулу </a:t>
              </a:r>
              <a:r>
                <a:rPr lang="en-US" sz="1000" b="1" dirty="0" smtClean="0"/>
                <a:t>-  </a:t>
              </a:r>
              <a:r>
                <a:rPr lang="ru-RU" sz="1000" b="1" dirty="0" smtClean="0"/>
                <a:t>Бразилия</a:t>
              </a:r>
              <a:endParaRPr lang="en-US" sz="1000" b="1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52400" y="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Глобальная стратегия развития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47800" y="6096000"/>
            <a:ext cx="7391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По результатам </a:t>
            </a:r>
            <a:r>
              <a:rPr lang="en-US" sz="1050" dirty="0" smtClean="0"/>
              <a:t>ARC Report “Human Machine Interface Software Worldwide Outlook” </a:t>
            </a:r>
            <a:r>
              <a:rPr lang="ru-RU" sz="1050" dirty="0" smtClean="0"/>
              <a:t>апреля</a:t>
            </a:r>
            <a:r>
              <a:rPr lang="en-US" sz="1050" dirty="0" smtClean="0"/>
              <a:t> 2010</a:t>
            </a:r>
            <a:r>
              <a:rPr lang="ru-RU" sz="1050" dirty="0" smtClean="0"/>
              <a:t>г.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90800"/>
            <a:ext cx="9144000" cy="28194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0" y="1495859"/>
            <a:ext cx="6724650" cy="4393627"/>
          </a:xfrm>
          <a:prstGeom prst="ellipse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77000">
                <a:schemeClr val="accent6">
                  <a:lumMod val="50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2700000" scaled="1"/>
          </a:gradFill>
          <a:ln>
            <a:solidFill>
              <a:schemeClr val="accent6">
                <a:lumMod val="50000"/>
              </a:schemeClr>
            </a:solidFill>
          </a:ln>
          <a:effectLst>
            <a:outerShdw blurRad="406400" dist="25400" dir="2700000" algn="tl" rotWithShape="0">
              <a:prstClr val="black">
                <a:alpha val="72000"/>
              </a:prstClr>
            </a:outerShdw>
          </a:effectLst>
          <a:scene3d>
            <a:camera prst="perspectiveRelaxed">
              <a:rot lat="17700000" lon="0" rev="60000"/>
            </a:camera>
            <a:lightRig rig="threePt" dir="t"/>
          </a:scene3d>
          <a:sp3d extrusionH="6350" contourW="12700" prstMaterial="plastic">
            <a:bevelT w="31750" h="25400" prst="softRound"/>
            <a:bevelB w="0" h="311150"/>
            <a:contourClr>
              <a:schemeClr val="accent6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752600" y="765556"/>
            <a:ext cx="6286500" cy="4107357"/>
          </a:xfrm>
          <a:prstGeom prst="ellipse">
            <a:avLst/>
          </a:prstGeom>
          <a:gradFill>
            <a:gsLst>
              <a:gs pos="99000">
                <a:schemeClr val="tx2">
                  <a:lumMod val="75000"/>
                </a:schemeClr>
              </a:gs>
              <a:gs pos="43000">
                <a:srgbClr val="0070C0"/>
              </a:gs>
              <a:gs pos="100000">
                <a:srgbClr val="00B0F0"/>
              </a:gs>
            </a:gsLst>
            <a:lin ang="2700000" scaled="1"/>
          </a:gradFill>
          <a:ln>
            <a:gradFill>
              <a:gsLst>
                <a:gs pos="91000">
                  <a:srgbClr val="002060"/>
                </a:gs>
                <a:gs pos="36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5400000" scaled="0"/>
            </a:gradFill>
          </a:ln>
          <a:effectLst>
            <a:outerShdw blurRad="406400" dist="38100" dir="2700000" algn="tl" rotWithShape="0">
              <a:prstClr val="black">
                <a:alpha val="72000"/>
              </a:prstClr>
            </a:outerShdw>
          </a:effectLst>
          <a:scene3d>
            <a:camera prst="perspectiveRelaxed">
              <a:rot lat="17700000" lon="0" rev="60000"/>
            </a:camera>
            <a:lightRig rig="threePt" dir="t"/>
          </a:scene3d>
          <a:sp3d extrusionH="6350" contourW="12700" prstMaterial="plastic">
            <a:bevelT w="31750" h="25400" prst="softRound"/>
            <a:bevelB w="0" h="279400"/>
            <a:contourClr>
              <a:srgbClr val="007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981200" y="152400"/>
            <a:ext cx="5809086" cy="3795433"/>
          </a:xfrm>
          <a:prstGeom prst="ellipse">
            <a:avLst/>
          </a:prstGeom>
          <a:gradFill>
            <a:gsLst>
              <a:gs pos="100000">
                <a:srgbClr val="005C2A"/>
              </a:gs>
              <a:gs pos="50000">
                <a:srgbClr val="0080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 flip="none" rotWithShape="1">
              <a:gsLst>
                <a:gs pos="100000">
                  <a:srgbClr val="007434"/>
                </a:gs>
                <a:gs pos="50000">
                  <a:srgbClr val="008000"/>
                </a:gs>
                <a:gs pos="100000">
                  <a:srgbClr val="92D050"/>
                </a:gs>
              </a:gsLst>
              <a:lin ang="2700000" scaled="1"/>
              <a:tileRect/>
            </a:gradFill>
          </a:ln>
          <a:effectLst>
            <a:outerShdw blurRad="406400" dist="38100" dir="2700000" algn="tl" rotWithShape="0">
              <a:prstClr val="black">
                <a:alpha val="72000"/>
              </a:prstClr>
            </a:outerShdw>
          </a:effectLst>
          <a:scene3d>
            <a:camera prst="perspectiveRelaxed" fov="2700000">
              <a:rot lat="17700000" lon="0" rev="60000"/>
            </a:camera>
            <a:lightRig rig="threePt" dir="t"/>
          </a:scene3d>
          <a:sp3d extrusionH="6350" contourW="12700" prstMaterial="plastic">
            <a:bevelT w="31750" h="25400" prst="softRound"/>
            <a:bevelB w="0" h="279400"/>
            <a:contourClr>
              <a:srgbClr val="0099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ar_0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1295400"/>
            <a:ext cx="1676400" cy="1676400"/>
          </a:xfrm>
          <a:prstGeom prst="rect">
            <a:avLst/>
          </a:prstGeom>
        </p:spPr>
      </p:pic>
      <p:pic>
        <p:nvPicPr>
          <p:cNvPr id="13" name="Picture 12" descr="Laptop-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066800"/>
            <a:ext cx="1371600" cy="1371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smart_phone_2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1905000"/>
            <a:ext cx="914400" cy="914400"/>
          </a:xfrm>
          <a:prstGeom prst="rect">
            <a:avLst/>
          </a:prstGeom>
        </p:spPr>
      </p:pic>
      <p:pic>
        <p:nvPicPr>
          <p:cNvPr id="15" name="Picture 14" descr="touch-screen-kiosk-ic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2800" y="304800"/>
            <a:ext cx="1447800" cy="1447800"/>
          </a:xfrm>
          <a:prstGeom prst="rect">
            <a:avLst/>
          </a:prstGeom>
        </p:spPr>
      </p:pic>
      <p:pic>
        <p:nvPicPr>
          <p:cNvPr id="16" name="Picture 15" descr="1989_grid_gridpad.png"/>
          <p:cNvPicPr>
            <a:picLocks noChangeAspect="1"/>
          </p:cNvPicPr>
          <p:nvPr/>
        </p:nvPicPr>
        <p:blipFill>
          <a:blip r:embed="rId6" cstate="print">
            <a:lum bright="15000" contrast="40000"/>
          </a:blip>
          <a:stretch>
            <a:fillRect/>
          </a:stretch>
        </p:blipFill>
        <p:spPr>
          <a:xfrm>
            <a:off x="5943600" y="914400"/>
            <a:ext cx="990600" cy="990600"/>
          </a:xfrm>
          <a:prstGeom prst="rect">
            <a:avLst/>
          </a:prstGeom>
        </p:spPr>
      </p:pic>
      <p:pic>
        <p:nvPicPr>
          <p:cNvPr id="17" name="Picture 16" descr="Hardware-My-PDA-02-ic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24400" y="838200"/>
            <a:ext cx="914400" cy="914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95600" y="4495800"/>
            <a:ext cx="395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139700" dir="1680000" sx="103000" sy="103000" algn="ctr" rotWithShape="0">
                    <a:prstClr val="black">
                      <a:alpha val="72000"/>
                    </a:prstClr>
                  </a:outerShdw>
                </a:effectLst>
              </a:rPr>
              <a:t>Любые данные</a:t>
            </a:r>
            <a:endParaRPr lang="en-US" sz="4000" b="1" dirty="0">
              <a:solidFill>
                <a:schemeClr val="bg1"/>
              </a:solidFill>
              <a:effectLst>
                <a:outerShdw blurRad="139700" dir="1680000" sx="103000" sy="103000" algn="ctr" rotWithShape="0">
                  <a:prstClr val="black">
                    <a:alpha val="72000"/>
                  </a:prst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1800" y="35052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139700" dir="1680000" sx="103000" sy="103000" algn="ctr" rotWithShape="0">
                    <a:prstClr val="black">
                      <a:alpha val="72000"/>
                    </a:prstClr>
                  </a:outerShdw>
                </a:effectLst>
              </a:rPr>
              <a:t>Любая сеть</a:t>
            </a:r>
            <a:endParaRPr lang="en-US" sz="4000" b="1" dirty="0">
              <a:solidFill>
                <a:schemeClr val="bg1"/>
              </a:solidFill>
              <a:effectLst>
                <a:outerShdw blurRad="139700" dir="1680000" sx="103000" sy="103000" algn="ctr" rotWithShape="0">
                  <a:prstClr val="black">
                    <a:alpha val="72000"/>
                  </a:prst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7000" y="26670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139700" dir="1680000" sx="103000" sy="103000" algn="ctr" rotWithShape="0">
                    <a:prstClr val="black">
                      <a:alpha val="72000"/>
                    </a:prstClr>
                  </a:outerShdw>
                </a:effectLst>
              </a:rPr>
              <a:t>Любое устройство</a:t>
            </a:r>
            <a:endParaRPr lang="en-US" sz="4000" b="1" dirty="0">
              <a:solidFill>
                <a:schemeClr val="bg1"/>
              </a:solidFill>
              <a:effectLst>
                <a:outerShdw blurRad="139700" dir="1680000" sx="103000" sy="103000" algn="ctr" rotWithShape="0">
                  <a:prstClr val="black">
                    <a:alpha val="72000"/>
                  </a:prst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The Vision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" y="51054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5C2A"/>
                </a:solidFill>
                <a:effectLst>
                  <a:outerShdw blurRad="38100" algn="ctr" rotWithShape="0">
                    <a:prstClr val="black">
                      <a:alpha val="50000"/>
                    </a:prstClr>
                  </a:outerShdw>
                </a:effectLst>
              </a:rPr>
              <a:t>Архитектура на базе открытых стандартов</a:t>
            </a:r>
            <a:r>
              <a:rPr lang="en-US" sz="3200" b="1" dirty="0" smtClean="0">
                <a:solidFill>
                  <a:srgbClr val="005C2A"/>
                </a:solidFill>
                <a:effectLst>
                  <a:outerShdw blurRad="38100" algn="ctr" rotWithShape="0">
                    <a:prstClr val="black">
                      <a:alpha val="50000"/>
                    </a:prstClr>
                  </a:outerShdw>
                </a:effectLst>
              </a:rPr>
              <a:t>, </a:t>
            </a:r>
            <a:r>
              <a:rPr lang="ru-RU" sz="3200" b="1" dirty="0" smtClean="0">
                <a:solidFill>
                  <a:srgbClr val="005C2A"/>
                </a:solidFill>
                <a:effectLst>
                  <a:outerShdw blurRad="38100" algn="ctr" rotWithShape="0">
                    <a:prstClr val="black">
                      <a:alpha val="50000"/>
                    </a:prstClr>
                  </a:outerShdw>
                </a:effectLst>
              </a:rPr>
              <a:t>разработанная в соответствии со всеми требованиями безопасности</a:t>
            </a:r>
            <a:endParaRPr lang="en-US" sz="3200" b="1" dirty="0">
              <a:solidFill>
                <a:srgbClr val="005C2A"/>
              </a:solidFill>
              <a:effectLst>
                <a:outerShdw blurRad="38100" algn="ctr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10" name="Picture 9" descr="PDA-ico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24600" y="175260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4821</TotalTime>
  <Words>2045</Words>
  <Application>Microsoft Office PowerPoint</Application>
  <PresentationFormat>Экран (4:3)</PresentationFormat>
  <Paragraphs>564</Paragraphs>
  <Slides>59</Slides>
  <Notes>31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59</vt:i4>
      </vt:variant>
    </vt:vector>
  </HeadingPairs>
  <TitlesOfParts>
    <vt:vector size="62" baseType="lpstr">
      <vt:lpstr>Office Theme</vt:lpstr>
      <vt:lpstr>Photo Editor Photo</vt:lpstr>
      <vt:lpstr>HiJaak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роли «Прометея»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Ariel Manigsaca</dc:creator>
  <cp:lastModifiedBy>Dell</cp:lastModifiedBy>
  <cp:revision>760</cp:revision>
  <dcterms:created xsi:type="dcterms:W3CDTF">2010-09-01T22:19:40Z</dcterms:created>
  <dcterms:modified xsi:type="dcterms:W3CDTF">2014-02-19T05:22:30Z</dcterms:modified>
</cp:coreProperties>
</file>