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2"/>
  </p:notesMasterIdLst>
  <p:sldIdLst>
    <p:sldId id="256" r:id="rId2"/>
    <p:sldId id="283" r:id="rId3"/>
    <p:sldId id="335" r:id="rId4"/>
    <p:sldId id="34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19" r:id="rId20"/>
    <p:sldId id="320"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7E39"/>
    <a:srgbClr val="00CC66"/>
    <a:srgbClr val="007434"/>
    <a:srgbClr val="CCFFCC"/>
    <a:srgbClr val="E5FFF1"/>
    <a:srgbClr val="E7FFEE"/>
    <a:srgbClr val="CCFFFF"/>
    <a:srgbClr val="008000"/>
    <a:srgbClr val="005C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22" autoAdjust="0"/>
    <p:restoredTop sz="94943" autoAdjust="0"/>
  </p:normalViewPr>
  <p:slideViewPr>
    <p:cSldViewPr>
      <p:cViewPr varScale="1">
        <p:scale>
          <a:sx n="70" d="100"/>
          <a:sy n="70" d="100"/>
        </p:scale>
        <p:origin x="-14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86" y="-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image" Target="../media/image47.png"/><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9193E9D-3E3C-4322-AAE3-3E5619A4D296}"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38FFB87-CC95-48D1-9C1F-66C0B4B169AC}" type="slidenum">
              <a:rPr lang="en-US" smtClean="0"/>
              <a:pPr/>
              <a:t>‹#›</a:t>
            </a:fld>
            <a:endParaRPr lang="en-US" dirty="0"/>
          </a:p>
        </p:txBody>
      </p:sp>
    </p:spTree>
    <p:extLst>
      <p:ext uri="{BB962C8B-B14F-4D97-AF65-F5344CB8AC3E}">
        <p14:creationId xmlns:p14="http://schemas.microsoft.com/office/powerpoint/2010/main" xmlns="" val="207556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aavery@arcweb.co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arcweb.com/Research/Studies/Pages/OilGasCapExforAutomation.asp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8FFB87-CC95-48D1-9C1F-66C0B4B169A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buFontTx/>
              <a:buChar char="-"/>
            </a:pPr>
            <a:r>
              <a:rPr lang="en-US" dirty="0" smtClean="0"/>
              <a:t>The Chinese government is readying a feed-in tariff (FIT) for utility-scale solar plants that will dwarf the country's previous solar subsidies, and drive a wave of investment into the sector</a:t>
            </a:r>
          </a:p>
          <a:p>
            <a:pPr eaLnBrk="1" hangingPunct="1">
              <a:buFontTx/>
              <a:buChar char="-"/>
            </a:pPr>
            <a:endParaRPr lang="en-US" dirty="0" smtClean="0"/>
          </a:p>
          <a:p>
            <a:r>
              <a:rPr lang="en-US" dirty="0" smtClean="0">
                <a:latin typeface="Arial" charset="0"/>
              </a:rPr>
              <a:t>Regionally customized</a:t>
            </a:r>
          </a:p>
          <a:p>
            <a:r>
              <a:rPr lang="en-US" dirty="0" smtClean="0">
                <a:latin typeface="Arial" charset="0"/>
              </a:rPr>
              <a:t>heterogeneous fleets of</a:t>
            </a:r>
          </a:p>
          <a:p>
            <a:r>
              <a:rPr lang="en-US" dirty="0" smtClean="0">
                <a:latin typeface="Arial" charset="0"/>
              </a:rPr>
              <a:t>fossil, wind, solar, etc.</a:t>
            </a:r>
          </a:p>
          <a:p>
            <a:endParaRPr lang="en-US" dirty="0" smtClean="0">
              <a:latin typeface="Arial" charset="0"/>
            </a:endParaRP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8FFB87-CC95-48D1-9C1F-66C0B4B169A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dirty="0" smtClean="0"/>
              <a:t>The economic downturn has had a pronounced impact on demand and the price of oil.  Despite this, massive investments are still needed to ensure the industry has enough production capacity to meet future demand.  Automation expenditures by the upstream oil and gas sector, which includes exploration, production, and pipelines, are expected to grow at a compounded annual growth rate (CAGR) of nine percent over the next five years.  The market was $6.9 billion in 2007 and is forecasted to grow to $10.4 billion by 2012, according to a new ARC Advisory Group study.  </a:t>
            </a:r>
          </a:p>
          <a:p>
            <a:r>
              <a:rPr lang="en-US" dirty="0" smtClean="0"/>
              <a:t> </a:t>
            </a:r>
          </a:p>
          <a:p>
            <a:r>
              <a:rPr lang="en-US" dirty="0" smtClean="0"/>
              <a:t>The current economic climate offers many challenges, including plummeting demand, a collapse in once lofty oil prices, and a very uncertain outlook.  Though oil and gas companies have made some adjustments in response to the downturn, they still plan to make major investments in coming years to build capacity for an inevitable increase in demand over the long term.  “With the global economic downturn as a backdrop, it would be understandable if oil companies were to dial back their capital investments as a response to reduced demand and falling oil prices.  However, many of the major oil companies are maintaining their capital spending plans into 2009 and beyond,” according to Analyst </a:t>
            </a:r>
            <a:r>
              <a:rPr lang="en-US" b="1" dirty="0" smtClean="0">
                <a:hlinkClick r:id="rId3"/>
              </a:rPr>
              <a:t>Allen Avery</a:t>
            </a:r>
            <a:r>
              <a:rPr lang="en-US" dirty="0" smtClean="0"/>
              <a:t>, the principal author of ARC’s “</a:t>
            </a:r>
            <a:r>
              <a:rPr lang="en-US" b="1" dirty="0" smtClean="0">
                <a:hlinkClick r:id="rId4" action="ppaction://hlinkfile"/>
              </a:rPr>
              <a:t>Automation Expenditures for Upstream Oil &amp; Gas Industry Worldwide Outlook</a:t>
            </a:r>
            <a:r>
              <a:rPr lang="en-US" dirty="0" smtClean="0"/>
              <a:t>”.</a:t>
            </a:r>
          </a:p>
          <a:p>
            <a:r>
              <a:rPr lang="en-US" dirty="0" smtClean="0"/>
              <a:t> </a:t>
            </a:r>
          </a:p>
          <a:p>
            <a:r>
              <a:rPr lang="en-US" b="1" dirty="0" smtClean="0"/>
              <a:t>Despite Downturn, Demand Will Grow over Long Term</a:t>
            </a:r>
            <a:br>
              <a:rPr lang="en-US" b="1" dirty="0" smtClean="0"/>
            </a:br>
            <a:r>
              <a:rPr lang="en-US" dirty="0" smtClean="0"/>
              <a:t>Increase in demand over the long term will continue to drive significant growth in capital investments and automation expenditures in the global oil &amp; gas industry.  With access to only a minority percentage of proven reserves, integrated oil companies must attempt to replace their reserves in remote areas that are much less hospitable and more dangerous — both environmentally and politically.  This is driving huge expenditures in large, complex, and difficult capital projects in the production segment.  </a:t>
            </a:r>
          </a:p>
          <a:p>
            <a:r>
              <a:rPr lang="en-US" dirty="0" smtClean="0"/>
              <a:t> </a:t>
            </a:r>
          </a:p>
          <a:p>
            <a:r>
              <a:rPr lang="en-US" dirty="0" smtClean="0"/>
              <a:t>According to estimates, demand for petroleum products will increase substantially as the economies in developing regions improve and per capita energy consumption increases.  Today’s production and processing capacities struggle to keep ahead of the demand curve and both upstream and midstream facilities will need to be expanded.  New sources, such as tar sands, shale oil, and coal-to-liquid gas, will require new midstream and production facilities to be developed, increasing demand for automation systems and field devices.  </a:t>
            </a:r>
          </a:p>
          <a:p>
            <a:r>
              <a:rPr lang="en-US" dirty="0" smtClean="0"/>
              <a:t> </a:t>
            </a:r>
          </a:p>
          <a:p>
            <a:r>
              <a:rPr lang="en-US" b="1" dirty="0" smtClean="0"/>
              <a:t>Asia and Latin America to Lead Growth</a:t>
            </a:r>
            <a:br>
              <a:rPr lang="en-US" b="1" dirty="0" smtClean="0"/>
            </a:br>
            <a:r>
              <a:rPr lang="en-US" dirty="0" smtClean="0"/>
              <a:t>Regionally, the highest growth rates will occur in Asia and Latin America.  Asia’s share of sales will reach 25 percent, and while expenditures in Latin America will nearly double over the forecast period, the region will still remain a relatively small portion of the overall market.  Despite the strong growth in developing regions, the Middle East, home to the world’s largest conventional oil and gas deposits, will grow at average rates.  North America’s upstream business, because it relies on non-conventional projects such as the Canadian Tar Sands, will trail the market.</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8FFB87-CC95-48D1-9C1F-66C0B4B169A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Master">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0632" y="1900238"/>
            <a:ext cx="8903368" cy="2948488"/>
          </a:xfrm>
          <a:prstGeom prst="rect">
            <a:avLst/>
          </a:prstGeom>
        </p:spPr>
        <p:txBody>
          <a:bodyPr/>
          <a:lstStyle>
            <a:lvl1pPr>
              <a:buFontTx/>
              <a:buNone/>
              <a:defRPr sz="6000" b="1"/>
            </a:lvl1pPr>
            <a:lvl2pPr>
              <a:buFontTx/>
              <a:buNone/>
              <a:defRPr sz="4800"/>
            </a:lvl2pPr>
          </a:lstStyle>
          <a:p>
            <a:pPr lvl="0"/>
            <a:r>
              <a:rPr lang="en-US" dirty="0" smtClean="0"/>
              <a:t>Click to edit Master text styles</a:t>
            </a:r>
          </a:p>
          <a:p>
            <a:pPr lvl="1"/>
            <a:r>
              <a:rPr lang="en-US" dirty="0" smtClean="0"/>
              <a:t>Second level</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M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86000"/>
            <a:ext cx="7772400" cy="1470025"/>
          </a:xfrm>
          <a:prstGeom prst="rect">
            <a:avLst/>
          </a:prstGeom>
        </p:spPr>
        <p:txBody>
          <a:bodyPr>
            <a:noAutofit/>
          </a:bodyPr>
          <a:lstStyle>
            <a:lvl1pPr algn="ctr">
              <a:defRPr sz="6000">
                <a:gradFill>
                  <a:gsLst>
                    <a:gs pos="0">
                      <a:srgbClr val="009900">
                        <a:shade val="30000"/>
                        <a:satMod val="115000"/>
                      </a:srgbClr>
                    </a:gs>
                    <a:gs pos="50000">
                      <a:srgbClr val="009900">
                        <a:shade val="67500"/>
                        <a:satMod val="115000"/>
                      </a:srgbClr>
                    </a:gs>
                    <a:gs pos="100000">
                      <a:srgbClr val="009900">
                        <a:shade val="100000"/>
                        <a:satMod val="115000"/>
                      </a:srgbClr>
                    </a:gs>
                  </a:gsLst>
                  <a:lin ang="16200000" scaled="1"/>
                </a:gradFill>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0" y="6324600"/>
            <a:ext cx="2133600" cy="365125"/>
          </a:xfrm>
          <a:prstGeom prst="rect">
            <a:avLst/>
          </a:prstGeom>
        </p:spPr>
        <p:txBody>
          <a:bodyPr/>
          <a:lstStyle/>
          <a:p>
            <a:fld id="{86B11EE8-6F33-4132-B35C-DBFD2F1190E2}" type="datetimeFigureOut">
              <a:rPr lang="en-US" smtClean="0"/>
              <a:pPr/>
              <a:t>11/9/2011</a:t>
            </a:fld>
            <a:endParaRPr lang="en-US"/>
          </a:p>
        </p:txBody>
      </p:sp>
      <p:sp>
        <p:nvSpPr>
          <p:cNvPr id="6" name="Slide Number Placeholder 5"/>
          <p:cNvSpPr>
            <a:spLocks noGrp="1"/>
          </p:cNvSpPr>
          <p:nvPr>
            <p:ph type="sldNum" sz="quarter" idx="12"/>
          </p:nvPr>
        </p:nvSpPr>
        <p:spPr>
          <a:xfrm>
            <a:off x="6934200" y="6569075"/>
            <a:ext cx="2133600" cy="365125"/>
          </a:xfrm>
          <a:prstGeom prst="rect">
            <a:avLst/>
          </a:prstGeom>
        </p:spPr>
        <p:txBody>
          <a:bodyPr/>
          <a:lstStyle/>
          <a:p>
            <a:fld id="{395B4A17-B0B3-4F96-87F6-4CD051F5C4D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Mast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9250" y="927100"/>
            <a:ext cx="8253413" cy="5029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2"/>
          <p:cNvSpPr>
            <a:spLocks noGrp="1"/>
          </p:cNvSpPr>
          <p:nvPr>
            <p:ph type="title"/>
          </p:nvPr>
        </p:nvSpPr>
        <p:spPr>
          <a:xfrm>
            <a:off x="0" y="0"/>
            <a:ext cx="8686800" cy="553453"/>
          </a:xfrm>
          <a:prstGeom prst="rect">
            <a:avLst/>
          </a:prstGeom>
        </p:spPr>
        <p:txBody>
          <a:bodyPr/>
          <a:lstStyle>
            <a:lvl1pPr algn="l">
              <a:defRPr sz="4000"/>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Mast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9250" y="927100"/>
            <a:ext cx="8253413" cy="5029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2"/>
          <p:cNvSpPr>
            <a:spLocks noGrp="1"/>
          </p:cNvSpPr>
          <p:nvPr>
            <p:ph type="title"/>
          </p:nvPr>
        </p:nvSpPr>
        <p:spPr>
          <a:xfrm>
            <a:off x="0" y="0"/>
            <a:ext cx="8686800" cy="553453"/>
          </a:xfrm>
          <a:prstGeom prst="rect">
            <a:avLst/>
          </a:prstGeom>
        </p:spPr>
        <p:txBody>
          <a:bodyPr/>
          <a:lstStyle>
            <a:lvl1pPr algn="l">
              <a:defRPr sz="4000"/>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0632" y="1900238"/>
            <a:ext cx="8903368" cy="2948488"/>
          </a:xfrm>
          <a:prstGeom prst="rect">
            <a:avLst/>
          </a:prstGeom>
        </p:spPr>
        <p:txBody>
          <a:bodyPr/>
          <a:lstStyle>
            <a:lvl1pPr>
              <a:buFontTx/>
              <a:buNone/>
              <a:defRPr sz="6000" b="1"/>
            </a:lvl1pPr>
            <a:lvl2pPr>
              <a:buFontTx/>
              <a:buNone/>
              <a:defRPr sz="4800"/>
            </a:lvl2pPr>
          </a:lstStyle>
          <a:p>
            <a:pPr lvl="0"/>
            <a:r>
              <a:rPr lang="en-US" dirty="0" smtClean="0"/>
              <a:t>Click to edit Master text styles</a:t>
            </a:r>
          </a:p>
          <a:p>
            <a:pPr lvl="1"/>
            <a:r>
              <a:rPr lang="en-US" dirty="0" smtClean="0"/>
              <a:t>Second level</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86000"/>
            <a:ext cx="7772400" cy="1470025"/>
          </a:xfrm>
          <a:prstGeom prst="rect">
            <a:avLst/>
          </a:prstGeom>
        </p:spPr>
        <p:txBody>
          <a:bodyPr>
            <a:noAutofit/>
          </a:bodyPr>
          <a:lstStyle>
            <a:lvl1pPr algn="ctr">
              <a:defRPr sz="6000">
                <a:gradFill>
                  <a:gsLst>
                    <a:gs pos="0">
                      <a:srgbClr val="009900">
                        <a:shade val="30000"/>
                        <a:satMod val="115000"/>
                      </a:srgbClr>
                    </a:gs>
                    <a:gs pos="50000">
                      <a:srgbClr val="009900">
                        <a:shade val="67500"/>
                        <a:satMod val="115000"/>
                      </a:srgbClr>
                    </a:gs>
                    <a:gs pos="100000">
                      <a:srgbClr val="009900">
                        <a:shade val="100000"/>
                        <a:satMod val="115000"/>
                      </a:srgbClr>
                    </a:gs>
                  </a:gsLst>
                  <a:lin ang="16200000" scaled="1"/>
                </a:gradFill>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0" y="6324600"/>
            <a:ext cx="2133600" cy="365125"/>
          </a:xfrm>
          <a:prstGeom prst="rect">
            <a:avLst/>
          </a:prstGeom>
        </p:spPr>
        <p:txBody>
          <a:bodyPr/>
          <a:lstStyle/>
          <a:p>
            <a:fld id="{86B11EE8-6F33-4132-B35C-DBFD2F1190E2}" type="datetimeFigureOut">
              <a:rPr lang="en-US" smtClean="0"/>
              <a:pPr/>
              <a:t>11/9/2011</a:t>
            </a:fld>
            <a:endParaRPr lang="en-US"/>
          </a:p>
        </p:txBody>
      </p:sp>
      <p:sp>
        <p:nvSpPr>
          <p:cNvPr id="6" name="Slide Number Placeholder 5"/>
          <p:cNvSpPr>
            <a:spLocks noGrp="1"/>
          </p:cNvSpPr>
          <p:nvPr>
            <p:ph type="sldNum" sz="quarter" idx="12"/>
          </p:nvPr>
        </p:nvSpPr>
        <p:spPr>
          <a:xfrm>
            <a:off x="6934200" y="6569075"/>
            <a:ext cx="2133600" cy="365125"/>
          </a:xfrm>
          <a:prstGeom prst="rect">
            <a:avLst/>
          </a:prstGeom>
        </p:spPr>
        <p:txBody>
          <a:bodyPr/>
          <a:lstStyle/>
          <a:p>
            <a:fld id="{395B4A17-B0B3-4F96-87F6-4CD051F5C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 y="-76200"/>
            <a:ext cx="4495800" cy="762000"/>
          </a:xfrm>
          <a:prstGeom prst="rect">
            <a:avLst/>
          </a:prstGeom>
        </p:spPr>
        <p:txBody>
          <a:bodyPr/>
          <a:lstStyle/>
          <a:p>
            <a:r>
              <a:rPr lang="en-US" dirty="0" smtClean="0"/>
              <a:t>Click to edit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6200" y="6172200"/>
            <a:ext cx="2133600" cy="365125"/>
          </a:xfrm>
          <a:prstGeom prst="rect">
            <a:avLst/>
          </a:prstGeom>
        </p:spPr>
        <p:txBody>
          <a:bodyPr/>
          <a:lstStyle/>
          <a:p>
            <a:fld id="{86B11EE8-6F33-4132-B35C-DBFD2F1190E2}" type="datetimeFigureOut">
              <a:rPr lang="en-US" smtClean="0"/>
              <a:pPr/>
              <a:t>11/9/2011</a:t>
            </a:fld>
            <a:endParaRPr lang="en-US"/>
          </a:p>
        </p:txBody>
      </p:sp>
      <p:sp>
        <p:nvSpPr>
          <p:cNvPr id="6" name="Slide Number Placeholder 5"/>
          <p:cNvSpPr>
            <a:spLocks noGrp="1"/>
          </p:cNvSpPr>
          <p:nvPr>
            <p:ph type="sldNum" sz="quarter" idx="12"/>
          </p:nvPr>
        </p:nvSpPr>
        <p:spPr>
          <a:xfrm>
            <a:off x="6858000" y="6492875"/>
            <a:ext cx="2133600" cy="365125"/>
          </a:xfrm>
          <a:prstGeom prst="rect">
            <a:avLst/>
          </a:prstGeom>
        </p:spPr>
        <p:txBody>
          <a:bodyPr/>
          <a:lstStyle/>
          <a:p>
            <a:fld id="{395B4A17-B0B3-4F96-87F6-4CD051F5C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WATERMARK.png"/>
          <p:cNvPicPr>
            <a:picLocks noChangeAspect="1"/>
          </p:cNvPicPr>
          <p:nvPr userDrawn="1"/>
        </p:nvPicPr>
        <p:blipFill>
          <a:blip r:embed="rId15" cstate="print"/>
          <a:stretch>
            <a:fillRect/>
          </a:stretch>
        </p:blipFill>
        <p:spPr>
          <a:xfrm rot="19246424">
            <a:off x="1201708" y="2775534"/>
            <a:ext cx="6424531" cy="1511033"/>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49" r:id="rId8"/>
    <p:sldLayoutId id="2147483650" r:id="rId9"/>
    <p:sldLayoutId id="2147483651" r:id="rId10"/>
    <p:sldLayoutId id="2147483655" r:id="rId11"/>
    <p:sldLayoutId id="214748365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w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oleObject" Target="../embeddings/oleObject19.bin"/><Relationship Id="rId18" Type="http://schemas.openxmlformats.org/officeDocument/2006/relationships/image" Target="../media/image14.emf"/><Relationship Id="rId3" Type="http://schemas.openxmlformats.org/officeDocument/2006/relationships/notesSlide" Target="../notesSlides/notesSlide17.xml"/><Relationship Id="rId21" Type="http://schemas.openxmlformats.org/officeDocument/2006/relationships/oleObject" Target="../embeddings/oleObject25.bin"/><Relationship Id="rId7" Type="http://schemas.openxmlformats.org/officeDocument/2006/relationships/oleObject" Target="../embeddings/oleObject14.bin"/><Relationship Id="rId12" Type="http://schemas.openxmlformats.org/officeDocument/2006/relationships/oleObject" Target="../embeddings/oleObject18.bin"/><Relationship Id="rId17" Type="http://schemas.openxmlformats.org/officeDocument/2006/relationships/oleObject" Target="../embeddings/oleObject23.bin"/><Relationship Id="rId2" Type="http://schemas.openxmlformats.org/officeDocument/2006/relationships/slideLayout" Target="../slideLayouts/slideLayout3.xml"/><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oleObject" Target="../embeddings/oleObject17.bin"/><Relationship Id="rId5" Type="http://schemas.openxmlformats.org/officeDocument/2006/relationships/oleObject" Target="../embeddings/oleObject12.bin"/><Relationship Id="rId15" Type="http://schemas.openxmlformats.org/officeDocument/2006/relationships/oleObject" Target="../embeddings/oleObject21.bin"/><Relationship Id="rId10" Type="http://schemas.openxmlformats.org/officeDocument/2006/relationships/oleObject" Target="../embeddings/oleObject16.bin"/><Relationship Id="rId19" Type="http://schemas.openxmlformats.org/officeDocument/2006/relationships/image" Target="../media/image15.emf"/><Relationship Id="rId4" Type="http://schemas.openxmlformats.org/officeDocument/2006/relationships/image" Target="../media/image6.png"/><Relationship Id="rId9" Type="http://schemas.openxmlformats.org/officeDocument/2006/relationships/oleObject" Target="../embeddings/oleObject15.bin"/><Relationship Id="rId14" Type="http://schemas.openxmlformats.org/officeDocument/2006/relationships/oleObject" Target="../embeddings/oleObject20.bin"/><Relationship Id="rId22"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oleObject" Target="../embeddings/oleObject27.bin"/><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7.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5.xm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image" Target="../media/image14.emf"/><Relationship Id="rId12" Type="http://schemas.openxmlformats.org/officeDocument/2006/relationships/oleObject" Target="../embeddings/oleObject4.bin"/><Relationship Id="rId2" Type="http://schemas.openxmlformats.org/officeDocument/2006/relationships/slideLayout" Target="../slideLayouts/slideLayout3.xml"/><Relationship Id="rId16"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image" Target="../media/image6.png"/><Relationship Id="rId15" Type="http://schemas.openxmlformats.org/officeDocument/2006/relationships/oleObject" Target="../embeddings/oleObject7.bin"/><Relationship Id="rId10" Type="http://schemas.openxmlformats.org/officeDocument/2006/relationships/oleObject" Target="../embeddings/oleObject2.bin"/><Relationship Id="rId4" Type="http://schemas.openxmlformats.org/officeDocument/2006/relationships/slide" Target="slide5.xml"/><Relationship Id="rId9" Type="http://schemas.openxmlformats.org/officeDocument/2006/relationships/image" Target="../media/image16.png"/><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 Target="slide5.xml"/><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 Target="slide5.xml"/><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m/imgres?imgurl=http://anatoledo.wordpress.com/files/2009/06/logo_petrobras.gif&amp;imgrefurl=http://anatoledo.wordpress.com/&amp;h=560&amp;w=893&amp;sz=7&amp;tbnid=jETmTzMcf9QnwM:&amp;tbnh=92&amp;tbnw=146&amp;prev=/images?q=petrobras+logo&amp;hl=en&amp;usg=__lylZj0I5rB77Xsccp8CXRbcbMa0=&amp;ei=s9ebSq6rJIuwtgf9w4G-BA&amp;sa=X&amp;oi=image_result&amp;resnum=3&amp;ct=image" TargetMode="External"/><Relationship Id="rId3" Type="http://schemas.openxmlformats.org/officeDocument/2006/relationships/notesSlide" Target="../notesSlides/notesSlide9.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5.jpeg"/><Relationship Id="rId5" Type="http://schemas.openxmlformats.org/officeDocument/2006/relationships/oleObject" Target="../embeddings/oleObject8.bin"/><Relationship Id="rId4" Type="http://schemas.openxmlformats.org/officeDocument/2006/relationships/image" Target="../media/image6.pn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3048000"/>
            <a:ext cx="7924800" cy="2862322"/>
          </a:xfrm>
          <a:prstGeom prst="rect">
            <a:avLst/>
          </a:prstGeom>
          <a:noFill/>
        </p:spPr>
        <p:txBody>
          <a:bodyPr wrap="square" rtlCol="0">
            <a:spAutoFit/>
          </a:bodyPr>
          <a:lstStyle/>
          <a:p>
            <a:pPr algn="ctr"/>
            <a:endParaRPr lang="en-US" sz="6000" b="1" spc="-150" dirty="0" smtClean="0">
              <a:ln w="11430" cmpd="sng">
                <a:solidFill>
                  <a:schemeClr val="accent1">
                    <a:tint val="10000"/>
                  </a:schemeClr>
                </a:solidFill>
                <a:prstDash val="solid"/>
                <a:miter lim="800000"/>
              </a:ln>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effectLst>
                <a:outerShdw blurRad="50800" dist="50800" dir="5400000" algn="ctr" rotWithShape="0">
                  <a:schemeClr val="bg1">
                    <a:lumMod val="85000"/>
                  </a:schemeClr>
                </a:outerShdw>
              </a:effectLst>
              <a:latin typeface="Century Gothic" pitchFamily="34" charset="0"/>
            </a:endParaRPr>
          </a:p>
          <a:p>
            <a:pPr algn="ctr"/>
            <a:r>
              <a:rPr lang="en-US" sz="6000" b="1" spc="-150" dirty="0" smtClean="0">
                <a:ln w="11430" cmpd="sng">
                  <a:solidFill>
                    <a:schemeClr val="accent1">
                      <a:tint val="10000"/>
                    </a:schemeClr>
                  </a:solidFill>
                  <a:prstDash val="solid"/>
                  <a:miter lim="800000"/>
                </a:ln>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effectLst>
                  <a:outerShdw blurRad="50800" dist="50800" dir="5400000" algn="ctr" rotWithShape="0">
                    <a:schemeClr val="bg1">
                      <a:lumMod val="85000"/>
                    </a:schemeClr>
                  </a:outerShdw>
                </a:effectLst>
                <a:latin typeface="Century Gothic" pitchFamily="34" charset="0"/>
              </a:rPr>
              <a:t>Introduction to </a:t>
            </a:r>
            <a:r>
              <a:rPr lang="en-US" sz="6000" b="1" spc="-150" dirty="0" err="1" smtClean="0">
                <a:ln w="11430" cmpd="sng">
                  <a:solidFill>
                    <a:schemeClr val="accent1">
                      <a:tint val="10000"/>
                    </a:schemeClr>
                  </a:solidFill>
                  <a:prstDash val="solid"/>
                  <a:miter lim="800000"/>
                </a:ln>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effectLst>
                  <a:outerShdw blurRad="50800" dist="50800" dir="5400000" algn="ctr" rotWithShape="0">
                    <a:schemeClr val="bg1">
                      <a:lumMod val="85000"/>
                    </a:schemeClr>
                  </a:outerShdw>
                </a:effectLst>
                <a:latin typeface="Century Gothic" pitchFamily="34" charset="0"/>
              </a:rPr>
              <a:t>InduSoft</a:t>
            </a:r>
            <a:endParaRPr lang="en-US" sz="6000" b="1" spc="-150" dirty="0" smtClean="0">
              <a:ln w="11430" cmpd="sng">
                <a:solidFill>
                  <a:schemeClr val="accent1">
                    <a:tint val="10000"/>
                  </a:schemeClr>
                </a:solidFill>
                <a:prstDash val="solid"/>
                <a:miter lim="800000"/>
              </a:ln>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effectLst>
                <a:outerShdw blurRad="50800" dist="50800" dir="5400000" algn="ctr" rotWithShape="0">
                  <a:schemeClr val="bg1">
                    <a:lumMod val="85000"/>
                  </a:schemeClr>
                </a:outerShdw>
              </a:effectLst>
              <a:latin typeface="Century Gothic" pitchFamily="34" charset="0"/>
            </a:endParaRPr>
          </a:p>
        </p:txBody>
      </p:sp>
      <p:pic>
        <p:nvPicPr>
          <p:cNvPr id="1740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1676400"/>
            <a:ext cx="7315200" cy="22193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 action="ppaction://noaction"/>
          </p:cNvPr>
          <p:cNvPicPr>
            <a:picLocks noChangeAspect="1" noChangeArrowheads="1"/>
          </p:cNvPicPr>
          <p:nvPr/>
        </p:nvPicPr>
        <p:blipFill>
          <a:blip r:embed="rId3"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4"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smtClean="0">
                <a:solidFill>
                  <a:schemeClr val="bg1"/>
                </a:solidFill>
                <a:latin typeface="+mj-lt"/>
                <a:ea typeface="+mj-ea"/>
                <a:cs typeface="+mj-cs"/>
              </a:rPr>
              <a:t>Energy – Gas Exploration</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pic>
        <p:nvPicPr>
          <p:cNvPr id="243716" name="Picture 4"/>
          <p:cNvPicPr>
            <a:picLocks noChangeAspect="1" noChangeArrowheads="1"/>
          </p:cNvPicPr>
          <p:nvPr/>
        </p:nvPicPr>
        <p:blipFill>
          <a:blip r:embed="rId4" cstate="print"/>
          <a:srcRect/>
          <a:stretch>
            <a:fillRect/>
          </a:stretch>
        </p:blipFill>
        <p:spPr bwMode="auto">
          <a:xfrm>
            <a:off x="434716" y="769566"/>
            <a:ext cx="3432748" cy="2745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3717" name="Picture 5"/>
          <p:cNvPicPr>
            <a:picLocks noChangeAspect="1" noChangeArrowheads="1"/>
          </p:cNvPicPr>
          <p:nvPr/>
        </p:nvPicPr>
        <p:blipFill>
          <a:blip r:embed="rId5" cstate="print"/>
          <a:srcRect/>
          <a:stretch>
            <a:fillRect/>
          </a:stretch>
        </p:blipFill>
        <p:spPr bwMode="auto">
          <a:xfrm>
            <a:off x="5003956" y="2953063"/>
            <a:ext cx="3465488" cy="2771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359764" y="4227226"/>
            <a:ext cx="4017364" cy="1477328"/>
          </a:xfrm>
          <a:prstGeom prst="rect">
            <a:avLst/>
          </a:prstGeom>
          <a:noFill/>
        </p:spPr>
        <p:txBody>
          <a:bodyPr wrap="square" rtlCol="0">
            <a:spAutoFit/>
          </a:bodyPr>
          <a:lstStyle/>
          <a:p>
            <a:pPr algn="ctr"/>
            <a:r>
              <a:rPr lang="en-US" dirty="0" smtClean="0"/>
              <a:t>Monitor in real-time the drilling process and present relevant information in a meaningful format, used to improve the efficiency of the process and minimize the risks</a:t>
            </a:r>
            <a:endParaRPr lang="en-US" dirty="0"/>
          </a:p>
        </p:txBody>
      </p:sp>
      <p:sp>
        <p:nvSpPr>
          <p:cNvPr id="13" name="TextBox 12"/>
          <p:cNvSpPr txBox="1"/>
          <p:nvPr/>
        </p:nvSpPr>
        <p:spPr>
          <a:xfrm>
            <a:off x="4242216" y="869429"/>
            <a:ext cx="4706911" cy="2031325"/>
          </a:xfrm>
          <a:prstGeom prst="rect">
            <a:avLst/>
          </a:prstGeom>
          <a:noFill/>
        </p:spPr>
        <p:txBody>
          <a:bodyPr wrap="square" rtlCol="0">
            <a:spAutoFit/>
          </a:bodyPr>
          <a:lstStyle/>
          <a:p>
            <a:pPr algn="ctr"/>
            <a:r>
              <a:rPr lang="en-US" dirty="0" smtClean="0"/>
              <a:t>Log the information locally at the site and forward it automatically to a remote server, which provides web access to the online and history information, filtering information based on a pre-configured security system (each customer can visualize data and reports from their own sites only)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 action="ppaction://noaction"/>
          </p:cNvPr>
          <p:cNvPicPr>
            <a:picLocks noChangeAspect="1" noChangeArrowheads="1"/>
          </p:cNvPicPr>
          <p:nvPr/>
        </p:nvPicPr>
        <p:blipFill>
          <a:blip r:embed="rId3"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4"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smtClean="0">
                <a:solidFill>
                  <a:schemeClr val="bg1"/>
                </a:solidFill>
                <a:latin typeface="+mj-lt"/>
                <a:ea typeface="+mj-ea"/>
                <a:cs typeface="+mj-cs"/>
              </a:rPr>
              <a:t>Energy – Compliance with regulations</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pic>
        <p:nvPicPr>
          <p:cNvPr id="245762" name="Picture 2"/>
          <p:cNvPicPr>
            <a:picLocks noChangeAspect="1" noChangeArrowheads="1"/>
          </p:cNvPicPr>
          <p:nvPr/>
        </p:nvPicPr>
        <p:blipFill>
          <a:blip r:embed="rId4" cstate="print"/>
          <a:srcRect/>
          <a:stretch>
            <a:fillRect/>
          </a:stretch>
        </p:blipFill>
        <p:spPr bwMode="auto">
          <a:xfrm>
            <a:off x="257175" y="530328"/>
            <a:ext cx="3714750" cy="2676218"/>
          </a:xfrm>
          <a:prstGeom prst="rect">
            <a:avLst/>
          </a:prstGeom>
          <a:noFill/>
          <a:ln w="9525">
            <a:noFill/>
            <a:miter lim="800000"/>
            <a:headEnd/>
            <a:tailEnd/>
          </a:ln>
        </p:spPr>
      </p:pic>
      <p:pic>
        <p:nvPicPr>
          <p:cNvPr id="245763" name="Picture 3"/>
          <p:cNvPicPr>
            <a:picLocks noChangeAspect="1" noChangeArrowheads="1"/>
          </p:cNvPicPr>
          <p:nvPr/>
        </p:nvPicPr>
        <p:blipFill>
          <a:blip r:embed="rId5" cstate="print"/>
          <a:srcRect/>
          <a:stretch>
            <a:fillRect/>
          </a:stretch>
        </p:blipFill>
        <p:spPr bwMode="auto">
          <a:xfrm>
            <a:off x="4300246" y="531653"/>
            <a:ext cx="3615030" cy="2597309"/>
          </a:xfrm>
          <a:prstGeom prst="rect">
            <a:avLst/>
          </a:prstGeom>
          <a:noFill/>
          <a:ln w="9525">
            <a:noFill/>
            <a:miter lim="800000"/>
            <a:headEnd/>
            <a:tailEnd/>
          </a:ln>
        </p:spPr>
      </p:pic>
      <p:pic>
        <p:nvPicPr>
          <p:cNvPr id="245764" name="Picture 4"/>
          <p:cNvPicPr>
            <a:picLocks noChangeAspect="1" noChangeArrowheads="1"/>
          </p:cNvPicPr>
          <p:nvPr/>
        </p:nvPicPr>
        <p:blipFill>
          <a:blip r:embed="rId6" cstate="print"/>
          <a:srcRect/>
          <a:stretch>
            <a:fillRect/>
          </a:stretch>
        </p:blipFill>
        <p:spPr bwMode="auto">
          <a:xfrm>
            <a:off x="285750" y="3386752"/>
            <a:ext cx="3729038" cy="2686512"/>
          </a:xfrm>
          <a:prstGeom prst="rect">
            <a:avLst/>
          </a:prstGeom>
          <a:noFill/>
          <a:ln w="9525">
            <a:noFill/>
            <a:miter lim="800000"/>
            <a:headEnd/>
            <a:tailEnd/>
          </a:ln>
        </p:spPr>
      </p:pic>
      <p:sp>
        <p:nvSpPr>
          <p:cNvPr id="11" name="TextBox 10"/>
          <p:cNvSpPr txBox="1"/>
          <p:nvPr/>
        </p:nvSpPr>
        <p:spPr>
          <a:xfrm>
            <a:off x="4429125" y="3471863"/>
            <a:ext cx="4429125" cy="2031325"/>
          </a:xfrm>
          <a:prstGeom prst="rect">
            <a:avLst/>
          </a:prstGeom>
          <a:noFill/>
        </p:spPr>
        <p:txBody>
          <a:bodyPr wrap="square" rtlCol="0">
            <a:spAutoFit/>
          </a:bodyPr>
          <a:lstStyle/>
          <a:p>
            <a:r>
              <a:rPr lang="en-US" dirty="0" smtClean="0"/>
              <a:t>Web-based SCADA system monitors process and equipment 24-7 and logs critical variables such as levels of emission of gases and generates remote notifications when it forecasts that the levels required by the applicable regulations will not be respected.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 action="ppaction://noaction"/>
          </p:cNvPr>
          <p:cNvPicPr>
            <a:picLocks noChangeAspect="1" noChangeArrowheads="1"/>
          </p:cNvPicPr>
          <p:nvPr/>
        </p:nvPicPr>
        <p:blipFill>
          <a:blip r:embed="rId3"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3"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smtClean="0">
                <a:solidFill>
                  <a:schemeClr val="bg1"/>
                </a:solidFill>
                <a:latin typeface="+mj-lt"/>
                <a:ea typeface="+mj-ea"/>
                <a:cs typeface="+mj-cs"/>
              </a:rPr>
              <a:t>Market Trends – Renewable Energy</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pic>
        <p:nvPicPr>
          <p:cNvPr id="8" name="Picture 7" descr="renewable-energy-sources.jpg"/>
          <p:cNvPicPr>
            <a:picLocks noChangeAspect="1"/>
          </p:cNvPicPr>
          <p:nvPr/>
        </p:nvPicPr>
        <p:blipFill>
          <a:blip r:embed="rId4" cstate="print"/>
          <a:stretch>
            <a:fillRect/>
          </a:stretch>
        </p:blipFill>
        <p:spPr>
          <a:xfrm>
            <a:off x="6129002" y="871538"/>
            <a:ext cx="2554846" cy="2720911"/>
          </a:xfrm>
          <a:prstGeom prst="rect">
            <a:avLst/>
          </a:prstGeom>
        </p:spPr>
      </p:pic>
      <p:sp>
        <p:nvSpPr>
          <p:cNvPr id="9" name="Rectangle 8"/>
          <p:cNvSpPr/>
          <p:nvPr/>
        </p:nvSpPr>
        <p:spPr>
          <a:xfrm>
            <a:off x="0" y="409976"/>
            <a:ext cx="7529513" cy="5955476"/>
          </a:xfrm>
          <a:prstGeom prst="rect">
            <a:avLst/>
          </a:prstGeom>
        </p:spPr>
        <p:txBody>
          <a:bodyPr wrap="square">
            <a:spAutoFit/>
          </a:bodyPr>
          <a:lstStyle/>
          <a:p>
            <a:pPr>
              <a:buFont typeface="Arial" pitchFamily="34" charset="0"/>
              <a:buChar char="•"/>
            </a:pPr>
            <a:r>
              <a:rPr lang="en-US" sz="2000" dirty="0" smtClean="0"/>
              <a:t> </a:t>
            </a:r>
            <a:r>
              <a:rPr lang="en-US" sz="1900" dirty="0" smtClean="0"/>
              <a:t>Renewable energy into spotlight worldwide</a:t>
            </a:r>
          </a:p>
          <a:p>
            <a:pPr>
              <a:spcAft>
                <a:spcPts val="0"/>
              </a:spcAft>
            </a:pPr>
            <a:endParaRPr lang="en-US" sz="1900" dirty="0" smtClean="0"/>
          </a:p>
          <a:p>
            <a:pPr>
              <a:spcAft>
                <a:spcPts val="0"/>
              </a:spcAft>
              <a:buFont typeface="Arial" pitchFamily="34" charset="0"/>
              <a:buChar char="•"/>
            </a:pPr>
            <a:r>
              <a:rPr lang="en-US" sz="1900" dirty="0" smtClean="0"/>
              <a:t> Growing capital investments due to CO2 reduction </a:t>
            </a:r>
          </a:p>
          <a:p>
            <a:r>
              <a:rPr lang="en-US" sz="1900" dirty="0" smtClean="0"/>
              <a:t>  targets around the world</a:t>
            </a:r>
          </a:p>
          <a:p>
            <a:endParaRPr lang="en-US" sz="1900" dirty="0" smtClean="0"/>
          </a:p>
          <a:p>
            <a:pPr>
              <a:buFont typeface="Arial" pitchFamily="34" charset="0"/>
              <a:buChar char="•"/>
            </a:pPr>
            <a:r>
              <a:rPr lang="en-US" sz="1900" dirty="0" smtClean="0"/>
              <a:t> Government mandates help push </a:t>
            </a:r>
            <a:r>
              <a:rPr lang="en-US" sz="1900" dirty="0" err="1" smtClean="0"/>
              <a:t>renewables</a:t>
            </a:r>
            <a:r>
              <a:rPr lang="en-US" sz="1900" dirty="0" smtClean="0"/>
              <a:t> </a:t>
            </a:r>
          </a:p>
          <a:p>
            <a:r>
              <a:rPr lang="en-US" sz="1900" dirty="0" smtClean="0"/>
              <a:t>  to dominate by mid-century</a:t>
            </a:r>
          </a:p>
          <a:p>
            <a:endParaRPr lang="en-US" sz="1900" dirty="0" smtClean="0"/>
          </a:p>
          <a:p>
            <a:pPr>
              <a:buFont typeface="Arial" pitchFamily="34" charset="0"/>
              <a:buChar char="•"/>
            </a:pPr>
            <a:r>
              <a:rPr lang="en-US" sz="1900" dirty="0" smtClean="0"/>
              <a:t> Changing policies in China and India is increasing </a:t>
            </a:r>
          </a:p>
          <a:p>
            <a:r>
              <a:rPr lang="en-US" sz="1900" dirty="0" smtClean="0"/>
              <a:t>  demand for Solar power.  India’s stated  goal is to have </a:t>
            </a:r>
          </a:p>
          <a:p>
            <a:r>
              <a:rPr lang="en-US" sz="1900" dirty="0" smtClean="0"/>
              <a:t>  10% of the country’s total electricity requirements by 2012 </a:t>
            </a:r>
          </a:p>
          <a:p>
            <a:r>
              <a:rPr lang="en-US" sz="1900" dirty="0" smtClean="0"/>
              <a:t>   be Solar.</a:t>
            </a:r>
          </a:p>
          <a:p>
            <a:endParaRPr lang="en-US" sz="1900" dirty="0" smtClean="0"/>
          </a:p>
          <a:p>
            <a:pPr>
              <a:buFont typeface="Arial" pitchFamily="34" charset="0"/>
              <a:buChar char="•"/>
            </a:pPr>
            <a:r>
              <a:rPr lang="en-US" sz="1900" dirty="0" smtClean="0"/>
              <a:t> More complex energy mix by 2020 with </a:t>
            </a:r>
            <a:r>
              <a:rPr lang="en-US" sz="1900" dirty="0" err="1" smtClean="0"/>
              <a:t>renewables</a:t>
            </a:r>
            <a:endParaRPr lang="en-US" sz="1900" dirty="0" smtClean="0"/>
          </a:p>
          <a:p>
            <a:r>
              <a:rPr lang="en-US" sz="1900" dirty="0" smtClean="0"/>
              <a:t>   increasing in market share</a:t>
            </a:r>
          </a:p>
          <a:p>
            <a:endParaRPr lang="en-US" sz="1900" dirty="0" smtClean="0"/>
          </a:p>
          <a:p>
            <a:pPr>
              <a:buFont typeface="Arial" pitchFamily="34" charset="0"/>
              <a:buChar char="•"/>
            </a:pPr>
            <a:r>
              <a:rPr lang="en-US" sz="1900" dirty="0" smtClean="0"/>
              <a:t> It has been stated that wind energy could generate as much as    </a:t>
            </a:r>
          </a:p>
          <a:p>
            <a:r>
              <a:rPr lang="en-US" sz="1900" dirty="0" smtClean="0"/>
              <a:t>  20 percent of U.S. electricity demand by 2030 and create as   </a:t>
            </a:r>
          </a:p>
          <a:p>
            <a:r>
              <a:rPr lang="en-US" sz="1900" dirty="0" smtClean="0"/>
              <a:t>  many as 250,000 jobs if its full potential is pursued on land and </a:t>
            </a:r>
          </a:p>
          <a:p>
            <a:r>
              <a:rPr lang="en-US" sz="1900" dirty="0" smtClean="0"/>
              <a:t>  offshore.</a:t>
            </a:r>
          </a:p>
        </p:txBody>
      </p:sp>
      <p:pic>
        <p:nvPicPr>
          <p:cNvPr id="11" name="Picture 1"/>
          <p:cNvPicPr>
            <a:picLocks noChangeAspect="1" noChangeArrowheads="1"/>
          </p:cNvPicPr>
          <p:nvPr/>
        </p:nvPicPr>
        <p:blipFill>
          <a:blip r:embed="rId5" cstate="print"/>
          <a:srcRect/>
          <a:stretch>
            <a:fillRect/>
          </a:stretch>
        </p:blipFill>
        <p:spPr bwMode="auto">
          <a:xfrm>
            <a:off x="6627268" y="3864078"/>
            <a:ext cx="1971675" cy="1129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 action="ppaction://noaction"/>
          </p:cNvPr>
          <p:cNvPicPr>
            <a:picLocks noChangeAspect="1" noChangeArrowheads="1"/>
          </p:cNvPicPr>
          <p:nvPr/>
        </p:nvPicPr>
        <p:blipFill>
          <a:blip r:embed="rId3"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4"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smtClean="0">
                <a:solidFill>
                  <a:schemeClr val="bg1"/>
                </a:solidFill>
                <a:latin typeface="+mj-lt"/>
                <a:ea typeface="+mj-ea"/>
                <a:cs typeface="+mj-cs"/>
              </a:rPr>
              <a:t>Renewable Energy - Sugar</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sp>
        <p:nvSpPr>
          <p:cNvPr id="5" name="TextBox 4"/>
          <p:cNvSpPr txBox="1"/>
          <p:nvPr/>
        </p:nvSpPr>
        <p:spPr>
          <a:xfrm>
            <a:off x="272956" y="709684"/>
            <a:ext cx="7900561" cy="369332"/>
          </a:xfrm>
          <a:prstGeom prst="rect">
            <a:avLst/>
          </a:prstGeom>
          <a:noFill/>
        </p:spPr>
        <p:txBody>
          <a:bodyPr wrap="none" rtlCol="0">
            <a:spAutoFit/>
          </a:bodyPr>
          <a:lstStyle/>
          <a:p>
            <a:r>
              <a:rPr lang="en-US" b="1" dirty="0" smtClean="0"/>
              <a:t>Case Study: </a:t>
            </a:r>
            <a:r>
              <a:rPr lang="en-US" dirty="0" smtClean="0"/>
              <a:t>RRB Sugar Mills Ltd. – one of India’s largest sugar producers </a:t>
            </a:r>
            <a:endParaRPr lang="en-US" dirty="0"/>
          </a:p>
        </p:txBody>
      </p:sp>
      <p:sp>
        <p:nvSpPr>
          <p:cNvPr id="6" name="TextBox 5"/>
          <p:cNvSpPr txBox="1"/>
          <p:nvPr/>
        </p:nvSpPr>
        <p:spPr>
          <a:xfrm>
            <a:off x="222702" y="1145152"/>
            <a:ext cx="8738418" cy="646331"/>
          </a:xfrm>
          <a:prstGeom prst="rect">
            <a:avLst/>
          </a:prstGeom>
          <a:noFill/>
        </p:spPr>
        <p:txBody>
          <a:bodyPr wrap="none" rtlCol="0">
            <a:spAutoFit/>
          </a:bodyPr>
          <a:lstStyle/>
          <a:p>
            <a:r>
              <a:rPr lang="en-US" b="1" dirty="0" smtClean="0"/>
              <a:t> Equipment: </a:t>
            </a:r>
            <a:r>
              <a:rPr lang="en-US" dirty="0" smtClean="0"/>
              <a:t>  - Turbo-alternator with two high-pressure boilers, a turbine generator, </a:t>
            </a:r>
          </a:p>
          <a:p>
            <a:r>
              <a:rPr lang="en-US" dirty="0" smtClean="0"/>
              <a:t>and a back-pressure turbine generator </a:t>
            </a:r>
            <a:endParaRPr lang="en-US" b="1" dirty="0"/>
          </a:p>
        </p:txBody>
      </p:sp>
      <p:pic>
        <p:nvPicPr>
          <p:cNvPr id="7" name="Picture 6" descr="CIindusoft2_lrg.jpg"/>
          <p:cNvPicPr>
            <a:picLocks noChangeAspect="1"/>
          </p:cNvPicPr>
          <p:nvPr/>
        </p:nvPicPr>
        <p:blipFill>
          <a:blip r:embed="rId4" cstate="print"/>
          <a:stretch>
            <a:fillRect/>
          </a:stretch>
        </p:blipFill>
        <p:spPr>
          <a:xfrm>
            <a:off x="5486399" y="1744392"/>
            <a:ext cx="2897945" cy="2173459"/>
          </a:xfrm>
          <a:prstGeom prst="rect">
            <a:avLst/>
          </a:prstGeom>
          <a:effectLst/>
        </p:spPr>
      </p:pic>
      <p:pic>
        <p:nvPicPr>
          <p:cNvPr id="9" name="Picture 8" descr="CIindusoft5_lrg.jpg"/>
          <p:cNvPicPr>
            <a:picLocks noChangeAspect="1"/>
          </p:cNvPicPr>
          <p:nvPr/>
        </p:nvPicPr>
        <p:blipFill>
          <a:blip r:embed="rId5" cstate="print"/>
          <a:stretch>
            <a:fillRect/>
          </a:stretch>
        </p:blipFill>
        <p:spPr>
          <a:xfrm>
            <a:off x="407963" y="1818248"/>
            <a:ext cx="3024554" cy="2268416"/>
          </a:xfrm>
          <a:prstGeom prst="rect">
            <a:avLst/>
          </a:prstGeom>
          <a:effectLst/>
        </p:spPr>
      </p:pic>
      <p:pic>
        <p:nvPicPr>
          <p:cNvPr id="8" name="Picture 7" descr="CIindusoft3_lrg.jpg"/>
          <p:cNvPicPr>
            <a:picLocks noChangeAspect="1"/>
          </p:cNvPicPr>
          <p:nvPr/>
        </p:nvPicPr>
        <p:blipFill>
          <a:blip r:embed="rId6" cstate="print"/>
          <a:stretch>
            <a:fillRect/>
          </a:stretch>
        </p:blipFill>
        <p:spPr>
          <a:xfrm>
            <a:off x="2743200" y="3123027"/>
            <a:ext cx="3066757" cy="2300068"/>
          </a:xfrm>
          <a:prstGeom prst="rect">
            <a:avLst/>
          </a:prstGeom>
          <a:effectLst/>
        </p:spPr>
      </p:pic>
      <p:sp>
        <p:nvSpPr>
          <p:cNvPr id="10" name="Rectangle 9"/>
          <p:cNvSpPr/>
          <p:nvPr/>
        </p:nvSpPr>
        <p:spPr>
          <a:xfrm>
            <a:off x="0" y="4345893"/>
            <a:ext cx="2743200" cy="1200329"/>
          </a:xfrm>
          <a:prstGeom prst="rect">
            <a:avLst/>
          </a:prstGeom>
        </p:spPr>
        <p:txBody>
          <a:bodyPr wrap="square">
            <a:spAutoFit/>
          </a:bodyPr>
          <a:lstStyle/>
          <a:p>
            <a:pPr algn="ctr"/>
            <a:r>
              <a:rPr lang="en-US" dirty="0" smtClean="0"/>
              <a:t>The system has </a:t>
            </a:r>
          </a:p>
          <a:p>
            <a:pPr algn="ctr"/>
            <a:r>
              <a:rPr lang="en-US" dirty="0" smtClean="0"/>
              <a:t>improved efficiency </a:t>
            </a:r>
          </a:p>
          <a:p>
            <a:pPr algn="ctr"/>
            <a:r>
              <a:rPr lang="en-US" dirty="0" smtClean="0"/>
              <a:t>reduces the per-unit </a:t>
            </a:r>
          </a:p>
          <a:p>
            <a:pPr algn="ctr"/>
            <a:r>
              <a:rPr lang="en-US" dirty="0" smtClean="0"/>
              <a:t>generating cost. </a:t>
            </a:r>
            <a:endParaRPr lang="en-US" dirty="0"/>
          </a:p>
        </p:txBody>
      </p:sp>
      <p:sp>
        <p:nvSpPr>
          <p:cNvPr id="12" name="Rectangle 11"/>
          <p:cNvSpPr/>
          <p:nvPr/>
        </p:nvSpPr>
        <p:spPr>
          <a:xfrm>
            <a:off x="5753328" y="4281564"/>
            <a:ext cx="3390672" cy="923330"/>
          </a:xfrm>
          <a:prstGeom prst="rect">
            <a:avLst/>
          </a:prstGeom>
        </p:spPr>
        <p:txBody>
          <a:bodyPr wrap="none">
            <a:spAutoFit/>
          </a:bodyPr>
          <a:lstStyle/>
          <a:p>
            <a:pPr algn="ctr"/>
            <a:r>
              <a:rPr lang="en-US" dirty="0" smtClean="0"/>
              <a:t>Because the system is </a:t>
            </a:r>
          </a:p>
          <a:p>
            <a:pPr algn="ctr"/>
            <a:r>
              <a:rPr lang="en-US" dirty="0" smtClean="0"/>
              <a:t>less volatile, service calls have </a:t>
            </a:r>
          </a:p>
          <a:p>
            <a:pPr algn="ctr"/>
            <a:r>
              <a:rPr lang="en-US" dirty="0" smtClean="0"/>
              <a:t>been substantially reduced.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 action="ppaction://noaction"/>
          </p:cNvPr>
          <p:cNvPicPr>
            <a:picLocks noChangeAspect="1" noChangeArrowheads="1"/>
          </p:cNvPicPr>
          <p:nvPr/>
        </p:nvPicPr>
        <p:blipFill>
          <a:blip r:embed="rId4"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4"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smtClean="0">
                <a:solidFill>
                  <a:schemeClr val="bg1"/>
                </a:solidFill>
                <a:latin typeface="+mj-lt"/>
                <a:ea typeface="+mj-ea"/>
                <a:cs typeface="+mj-cs"/>
              </a:rPr>
              <a:t>Renewable Energy – Sugar</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sp>
        <p:nvSpPr>
          <p:cNvPr id="5" name="Rectangle 4"/>
          <p:cNvSpPr/>
          <p:nvPr/>
        </p:nvSpPr>
        <p:spPr>
          <a:xfrm>
            <a:off x="223170" y="744021"/>
            <a:ext cx="8148449" cy="923330"/>
          </a:xfrm>
          <a:prstGeom prst="rect">
            <a:avLst/>
          </a:prstGeom>
        </p:spPr>
        <p:txBody>
          <a:bodyPr wrap="none">
            <a:spAutoFit/>
          </a:bodyPr>
          <a:lstStyle/>
          <a:p>
            <a:r>
              <a:rPr lang="en-US" b="1" dirty="0" smtClean="0"/>
              <a:t>Case Study: </a:t>
            </a:r>
            <a:r>
              <a:rPr lang="en-US" dirty="0" err="1" smtClean="0"/>
              <a:t>Açúcar</a:t>
            </a:r>
            <a:r>
              <a:rPr lang="en-US" dirty="0" smtClean="0"/>
              <a:t> Guarani SA  - Brazil-based company engaged in the </a:t>
            </a:r>
          </a:p>
          <a:p>
            <a:r>
              <a:rPr lang="en-US" dirty="0" smtClean="0"/>
              <a:t>cultivation of sugar cane and the production and trading of sugar, ethanol and </a:t>
            </a:r>
          </a:p>
          <a:p>
            <a:r>
              <a:rPr lang="en-US" dirty="0" smtClean="0"/>
              <a:t>derivatives of sugar cane.</a:t>
            </a:r>
            <a:endParaRPr lang="en-US" dirty="0"/>
          </a:p>
        </p:txBody>
      </p:sp>
      <p:graphicFrame>
        <p:nvGraphicFramePr>
          <p:cNvPr id="240642" name="Object 2"/>
          <p:cNvGraphicFramePr>
            <a:graphicFrameLocks noChangeAspect="1"/>
          </p:cNvGraphicFramePr>
          <p:nvPr/>
        </p:nvGraphicFramePr>
        <p:xfrm>
          <a:off x="471487" y="1821847"/>
          <a:ext cx="4402137" cy="3313715"/>
        </p:xfrm>
        <a:graphic>
          <a:graphicData uri="http://schemas.openxmlformats.org/presentationml/2006/ole">
            <p:oleObj spid="_x0000_s102402" name="Bitmap Image" r:id="rId5" imgW="5439534" imgH="4095238" progId="PBrush">
              <p:embed/>
            </p:oleObj>
          </a:graphicData>
        </a:graphic>
      </p:graphicFrame>
      <p:graphicFrame>
        <p:nvGraphicFramePr>
          <p:cNvPr id="240643" name="Object 3"/>
          <p:cNvGraphicFramePr>
            <a:graphicFrameLocks noChangeAspect="1"/>
          </p:cNvGraphicFramePr>
          <p:nvPr/>
        </p:nvGraphicFramePr>
        <p:xfrm>
          <a:off x="5108576" y="1401763"/>
          <a:ext cx="3005137" cy="2249488"/>
        </p:xfrm>
        <a:graphic>
          <a:graphicData uri="http://schemas.openxmlformats.org/presentationml/2006/ole">
            <p:oleObj spid="_x0000_s102403" name="Bitmap Image" r:id="rId6" imgW="5458587" imgH="4086795" progId="PBrush">
              <p:embed/>
            </p:oleObj>
          </a:graphicData>
        </a:graphic>
      </p:graphicFrame>
      <p:graphicFrame>
        <p:nvGraphicFramePr>
          <p:cNvPr id="240644" name="Object 4"/>
          <p:cNvGraphicFramePr>
            <a:graphicFrameLocks noChangeAspect="1"/>
          </p:cNvGraphicFramePr>
          <p:nvPr/>
        </p:nvGraphicFramePr>
        <p:xfrm>
          <a:off x="5108575" y="3825876"/>
          <a:ext cx="3117850" cy="2339975"/>
        </p:xfrm>
        <a:graphic>
          <a:graphicData uri="http://schemas.openxmlformats.org/presentationml/2006/ole">
            <p:oleObj spid="_x0000_s102404" name="Bitmap Image" r:id="rId7" imgW="5466667" imgH="4105848" progId="PBrush">
              <p:embed/>
            </p:oleObj>
          </a:graphicData>
        </a:graphic>
      </p:graphicFrame>
      <p:sp>
        <p:nvSpPr>
          <p:cNvPr id="9" name="Rectangle 8"/>
          <p:cNvSpPr/>
          <p:nvPr/>
        </p:nvSpPr>
        <p:spPr>
          <a:xfrm>
            <a:off x="271462" y="5506135"/>
            <a:ext cx="4572000" cy="646331"/>
          </a:xfrm>
          <a:prstGeom prst="rect">
            <a:avLst/>
          </a:prstGeom>
        </p:spPr>
        <p:txBody>
          <a:bodyPr>
            <a:spAutoFit/>
          </a:bodyPr>
          <a:lstStyle/>
          <a:p>
            <a:r>
              <a:rPr lang="en-US" dirty="0" smtClean="0"/>
              <a:t>Increased throughput capacity and alcohol yield</a:t>
            </a:r>
            <a:endParaRPr lang="en-US" dirty="0"/>
          </a:p>
        </p:txBody>
      </p:sp>
      <p:sp>
        <p:nvSpPr>
          <p:cNvPr id="10" name="TextBox 40"/>
          <p:cNvSpPr txBox="1">
            <a:spLocks noChangeArrowheads="1"/>
          </p:cNvSpPr>
          <p:nvPr/>
        </p:nvSpPr>
        <p:spPr bwMode="auto">
          <a:xfrm>
            <a:off x="0" y="5067299"/>
            <a:ext cx="1382713" cy="461963"/>
          </a:xfrm>
          <a:prstGeom prst="rect">
            <a:avLst/>
          </a:prstGeom>
          <a:noFill/>
          <a:ln w="9525">
            <a:noFill/>
            <a:miter lim="800000"/>
            <a:headEnd/>
            <a:tailEnd/>
          </a:ln>
        </p:spPr>
        <p:txBody>
          <a:bodyPr wrap="none">
            <a:spAutoFit/>
          </a:bodyPr>
          <a:lstStyle/>
          <a:p>
            <a:r>
              <a:rPr lang="en-US" dirty="0">
                <a:solidFill>
                  <a:srgbClr val="00B050"/>
                </a:solidFill>
              </a:rPr>
              <a:t>Benefits: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 action="ppaction://noaction"/>
          </p:cNvPr>
          <p:cNvPicPr>
            <a:picLocks noChangeAspect="1" noChangeArrowheads="1"/>
          </p:cNvPicPr>
          <p:nvPr/>
        </p:nvPicPr>
        <p:blipFill>
          <a:blip r:embed="rId3"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3" name="Rectangle 2"/>
          <p:cNvSpPr txBox="1">
            <a:spLocks noChangeArrowheads="1"/>
          </p:cNvSpPr>
          <p:nvPr/>
        </p:nvSpPr>
        <p:spPr bwMode="auto">
          <a:xfrm>
            <a:off x="0" y="0"/>
            <a:ext cx="9144000" cy="427038"/>
          </a:xfrm>
          <a:prstGeom prst="rect">
            <a:avLst/>
          </a:prstGeom>
          <a:noFill/>
          <a:ln>
            <a:miter lim="800000"/>
            <a:headEnd/>
            <a:tailEnd/>
          </a:ln>
        </p:spPr>
        <p:txBody>
          <a:bodyPr/>
          <a:lstStyle/>
          <a:p>
            <a:pPr lvl="0">
              <a:defRPr/>
            </a:pPr>
            <a:r>
              <a:rPr lang="en-US" sz="2800" b="1" i="1" kern="0" dirty="0" smtClean="0">
                <a:solidFill>
                  <a:schemeClr val="bg1"/>
                </a:solidFill>
              </a:rPr>
              <a:t>Renewable Energy - </a:t>
            </a:r>
            <a:r>
              <a:rPr lang="en-US" sz="2800" b="1" i="1" kern="0" dirty="0" smtClean="0">
                <a:solidFill>
                  <a:schemeClr val="bg1"/>
                </a:solidFill>
                <a:latin typeface="+mj-lt"/>
                <a:ea typeface="+mj-ea"/>
                <a:cs typeface="+mj-cs"/>
              </a:rPr>
              <a:t>Wind</a:t>
            </a:r>
            <a:r>
              <a:rPr lang="en-US" sz="2800" b="1" i="1" kern="0" noProof="0" dirty="0" smtClean="0">
                <a:solidFill>
                  <a:schemeClr val="bg1"/>
                </a:solidFill>
                <a:latin typeface="+mj-lt"/>
                <a:ea typeface="+mj-ea"/>
                <a:cs typeface="+mj-cs"/>
              </a:rPr>
              <a:t> </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sp>
        <p:nvSpPr>
          <p:cNvPr id="4" name="Rectangle 3"/>
          <p:cNvSpPr/>
          <p:nvPr/>
        </p:nvSpPr>
        <p:spPr>
          <a:xfrm>
            <a:off x="222468" y="634875"/>
            <a:ext cx="7802136" cy="646331"/>
          </a:xfrm>
          <a:prstGeom prst="rect">
            <a:avLst/>
          </a:prstGeom>
        </p:spPr>
        <p:txBody>
          <a:bodyPr wrap="none">
            <a:spAutoFit/>
          </a:bodyPr>
          <a:lstStyle/>
          <a:p>
            <a:r>
              <a:rPr lang="en-US" b="1" dirty="0" smtClean="0"/>
              <a:t>Case Study: </a:t>
            </a:r>
            <a:r>
              <a:rPr lang="en-US" dirty="0" smtClean="0"/>
              <a:t>manufacturing and marketing company that builds mid-scale </a:t>
            </a:r>
          </a:p>
          <a:p>
            <a:r>
              <a:rPr lang="en-US" dirty="0" smtClean="0"/>
              <a:t>commercial and industrial wind turbines</a:t>
            </a:r>
            <a:endParaRPr lang="en-US" dirty="0"/>
          </a:p>
        </p:txBody>
      </p:sp>
      <p:pic>
        <p:nvPicPr>
          <p:cNvPr id="150529" name="Picture 1"/>
          <p:cNvPicPr>
            <a:picLocks noChangeAspect="1" noChangeArrowheads="1"/>
          </p:cNvPicPr>
          <p:nvPr/>
        </p:nvPicPr>
        <p:blipFill>
          <a:blip r:embed="rId4" cstate="print"/>
          <a:srcRect/>
          <a:stretch>
            <a:fillRect/>
          </a:stretch>
        </p:blipFill>
        <p:spPr bwMode="auto">
          <a:xfrm>
            <a:off x="2898059" y="1300163"/>
            <a:ext cx="3507181" cy="2600325"/>
          </a:xfrm>
          <a:prstGeom prst="rect">
            <a:avLst/>
          </a:prstGeom>
          <a:noFill/>
          <a:ln w="9525">
            <a:noFill/>
            <a:miter lim="800000"/>
            <a:headEnd/>
            <a:tailEnd/>
          </a:ln>
        </p:spPr>
      </p:pic>
      <p:pic>
        <p:nvPicPr>
          <p:cNvPr id="150531" name="Picture 3"/>
          <p:cNvPicPr>
            <a:picLocks noChangeAspect="1" noChangeArrowheads="1"/>
          </p:cNvPicPr>
          <p:nvPr/>
        </p:nvPicPr>
        <p:blipFill>
          <a:blip r:embed="rId5" cstate="print"/>
          <a:srcRect/>
          <a:stretch>
            <a:fillRect/>
          </a:stretch>
        </p:blipFill>
        <p:spPr bwMode="auto">
          <a:xfrm>
            <a:off x="6372224" y="1295195"/>
            <a:ext cx="2591893" cy="2126923"/>
          </a:xfrm>
          <a:prstGeom prst="rect">
            <a:avLst/>
          </a:prstGeom>
          <a:noFill/>
          <a:ln w="9525">
            <a:noFill/>
            <a:miter lim="800000"/>
            <a:headEnd/>
            <a:tailEnd/>
          </a:ln>
        </p:spPr>
      </p:pic>
      <p:pic>
        <p:nvPicPr>
          <p:cNvPr id="150533" name="Picture 5"/>
          <p:cNvPicPr>
            <a:picLocks noChangeAspect="1" noChangeArrowheads="1"/>
          </p:cNvPicPr>
          <p:nvPr/>
        </p:nvPicPr>
        <p:blipFill>
          <a:blip r:embed="rId6" cstate="print"/>
          <a:srcRect/>
          <a:stretch>
            <a:fillRect/>
          </a:stretch>
        </p:blipFill>
        <p:spPr bwMode="auto">
          <a:xfrm>
            <a:off x="228608" y="1375957"/>
            <a:ext cx="2728913" cy="2017742"/>
          </a:xfrm>
          <a:prstGeom prst="rect">
            <a:avLst/>
          </a:prstGeom>
          <a:noFill/>
          <a:ln w="9525">
            <a:noFill/>
            <a:miter lim="800000"/>
            <a:headEnd/>
            <a:tailEnd/>
          </a:ln>
        </p:spPr>
      </p:pic>
      <p:sp>
        <p:nvSpPr>
          <p:cNvPr id="11" name="Rectangle 10"/>
          <p:cNvSpPr/>
          <p:nvPr/>
        </p:nvSpPr>
        <p:spPr>
          <a:xfrm>
            <a:off x="0" y="3930294"/>
            <a:ext cx="3537679" cy="2308324"/>
          </a:xfrm>
          <a:prstGeom prst="rect">
            <a:avLst/>
          </a:prstGeom>
        </p:spPr>
        <p:txBody>
          <a:bodyPr wrap="square">
            <a:spAutoFit/>
          </a:bodyPr>
          <a:lstStyle/>
          <a:p>
            <a:pPr algn="ctr"/>
            <a:r>
              <a:rPr lang="en-US" dirty="0" smtClean="0"/>
              <a:t>The SCADA system is the nerve </a:t>
            </a:r>
          </a:p>
          <a:p>
            <a:pPr algn="ctr"/>
            <a:r>
              <a:rPr lang="en-US" dirty="0" smtClean="0"/>
              <a:t>center to the wind farms.  It </a:t>
            </a:r>
          </a:p>
          <a:p>
            <a:pPr algn="ctr"/>
            <a:r>
              <a:rPr lang="en-US" dirty="0" smtClean="0"/>
              <a:t>connects the individual turbines, </a:t>
            </a:r>
          </a:p>
          <a:p>
            <a:pPr algn="ctr"/>
            <a:r>
              <a:rPr lang="en-US" dirty="0" smtClean="0"/>
              <a:t>the substation and meteorological </a:t>
            </a:r>
          </a:p>
          <a:p>
            <a:pPr algn="ctr"/>
            <a:r>
              <a:rPr lang="en-US" dirty="0" smtClean="0"/>
              <a:t>stations into one cohesive system</a:t>
            </a:r>
          </a:p>
          <a:p>
            <a:endParaRPr lang="en-US" dirty="0"/>
          </a:p>
        </p:txBody>
      </p:sp>
      <p:sp>
        <p:nvSpPr>
          <p:cNvPr id="12" name="Rectangle 11"/>
          <p:cNvSpPr/>
          <p:nvPr/>
        </p:nvSpPr>
        <p:spPr>
          <a:xfrm>
            <a:off x="4159771" y="4002297"/>
            <a:ext cx="4572000" cy="2031325"/>
          </a:xfrm>
          <a:prstGeom prst="rect">
            <a:avLst/>
          </a:prstGeom>
        </p:spPr>
        <p:txBody>
          <a:bodyPr>
            <a:spAutoFit/>
          </a:bodyPr>
          <a:lstStyle/>
          <a:p>
            <a:pPr algn="ctr"/>
            <a:r>
              <a:rPr lang="en-US" dirty="0" smtClean="0"/>
              <a:t>The ability to connect a number of active wind farms to their corporate headquarters or operations centers offers further opportunities for increased efficiency, cost savings and better overall management of assets.</a:t>
            </a:r>
            <a:br>
              <a:rPr lang="en-US"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 action="ppaction://noaction"/>
          </p:cNvPr>
          <p:cNvPicPr>
            <a:picLocks noChangeAspect="1" noChangeArrowheads="1"/>
          </p:cNvPicPr>
          <p:nvPr/>
        </p:nvPicPr>
        <p:blipFill>
          <a:blip r:embed="rId3"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3" name="Rectangle 2"/>
          <p:cNvSpPr txBox="1">
            <a:spLocks noChangeArrowheads="1"/>
          </p:cNvSpPr>
          <p:nvPr/>
        </p:nvSpPr>
        <p:spPr bwMode="auto">
          <a:xfrm>
            <a:off x="0" y="0"/>
            <a:ext cx="9144000" cy="427038"/>
          </a:xfrm>
          <a:prstGeom prst="rect">
            <a:avLst/>
          </a:prstGeom>
          <a:noFill/>
          <a:ln>
            <a:miter lim="800000"/>
            <a:headEnd/>
            <a:tailEnd/>
          </a:ln>
        </p:spPr>
        <p:txBody>
          <a:bodyPr/>
          <a:lstStyle/>
          <a:p>
            <a:pPr>
              <a:defRPr/>
            </a:pPr>
            <a:r>
              <a:rPr lang="en-US" sz="2800" b="1" i="1" kern="0" dirty="0" smtClean="0">
                <a:solidFill>
                  <a:schemeClr val="bg1"/>
                </a:solidFill>
              </a:rPr>
              <a:t>Renewable Energy - Solar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sp>
        <p:nvSpPr>
          <p:cNvPr id="5" name="Rectangle 4"/>
          <p:cNvSpPr/>
          <p:nvPr/>
        </p:nvSpPr>
        <p:spPr>
          <a:xfrm>
            <a:off x="208883" y="701159"/>
            <a:ext cx="7340536" cy="923330"/>
          </a:xfrm>
          <a:prstGeom prst="rect">
            <a:avLst/>
          </a:prstGeom>
        </p:spPr>
        <p:txBody>
          <a:bodyPr wrap="none">
            <a:spAutoFit/>
          </a:bodyPr>
          <a:lstStyle/>
          <a:p>
            <a:r>
              <a:rPr lang="en-US" b="1" dirty="0" smtClean="0"/>
              <a:t>Case Study: </a:t>
            </a:r>
            <a:r>
              <a:rPr lang="en-US" dirty="0" smtClean="0"/>
              <a:t>A supplier of energy products and services to wholesale </a:t>
            </a:r>
          </a:p>
          <a:p>
            <a:r>
              <a:rPr lang="en-US" dirty="0" smtClean="0"/>
              <a:t>and retail electric and natural gas customers.</a:t>
            </a:r>
          </a:p>
          <a:p>
            <a:r>
              <a:rPr lang="en-US" b="1" dirty="0" smtClean="0"/>
              <a:t>  </a:t>
            </a:r>
            <a:endParaRPr lang="en-US" dirty="0"/>
          </a:p>
        </p:txBody>
      </p:sp>
      <p:pic>
        <p:nvPicPr>
          <p:cNvPr id="183298" name="Picture 2"/>
          <p:cNvPicPr>
            <a:picLocks noChangeAspect="1" noChangeArrowheads="1"/>
          </p:cNvPicPr>
          <p:nvPr/>
        </p:nvPicPr>
        <p:blipFill>
          <a:blip r:embed="rId4" cstate="print"/>
          <a:srcRect/>
          <a:stretch>
            <a:fillRect/>
          </a:stretch>
        </p:blipFill>
        <p:spPr bwMode="auto">
          <a:xfrm>
            <a:off x="0" y="1409076"/>
            <a:ext cx="3105228" cy="2248056"/>
          </a:xfrm>
          <a:prstGeom prst="rect">
            <a:avLst/>
          </a:prstGeom>
          <a:noFill/>
          <a:ln w="9525">
            <a:noFill/>
            <a:miter lim="800000"/>
            <a:headEnd/>
            <a:tailEnd/>
          </a:ln>
        </p:spPr>
      </p:pic>
      <p:pic>
        <p:nvPicPr>
          <p:cNvPr id="183299" name="Picture 3"/>
          <p:cNvPicPr>
            <a:picLocks noChangeAspect="1" noChangeArrowheads="1"/>
          </p:cNvPicPr>
          <p:nvPr/>
        </p:nvPicPr>
        <p:blipFill>
          <a:blip r:embed="rId5" cstate="print"/>
          <a:srcRect/>
          <a:stretch>
            <a:fillRect/>
          </a:stretch>
        </p:blipFill>
        <p:spPr bwMode="auto">
          <a:xfrm>
            <a:off x="2953062" y="3013021"/>
            <a:ext cx="3072983" cy="2224712"/>
          </a:xfrm>
          <a:prstGeom prst="rect">
            <a:avLst/>
          </a:prstGeom>
          <a:noFill/>
          <a:ln w="9525">
            <a:noFill/>
            <a:miter lim="800000"/>
            <a:headEnd/>
            <a:tailEnd/>
          </a:ln>
        </p:spPr>
      </p:pic>
      <p:pic>
        <p:nvPicPr>
          <p:cNvPr id="183300" name="Picture 4"/>
          <p:cNvPicPr>
            <a:picLocks noChangeAspect="1" noChangeArrowheads="1"/>
          </p:cNvPicPr>
          <p:nvPr/>
        </p:nvPicPr>
        <p:blipFill>
          <a:blip r:embed="rId6" cstate="print"/>
          <a:srcRect/>
          <a:stretch>
            <a:fillRect/>
          </a:stretch>
        </p:blipFill>
        <p:spPr bwMode="auto">
          <a:xfrm>
            <a:off x="5805396" y="1349115"/>
            <a:ext cx="2918877" cy="2113145"/>
          </a:xfrm>
          <a:prstGeom prst="rect">
            <a:avLst/>
          </a:prstGeom>
          <a:noFill/>
          <a:ln w="9525">
            <a:noFill/>
            <a:miter lim="800000"/>
            <a:headEnd/>
            <a:tailEnd/>
          </a:ln>
        </p:spPr>
      </p:pic>
      <p:sp>
        <p:nvSpPr>
          <p:cNvPr id="9" name="TextBox 8"/>
          <p:cNvSpPr txBox="1"/>
          <p:nvPr/>
        </p:nvSpPr>
        <p:spPr>
          <a:xfrm>
            <a:off x="0" y="4053385"/>
            <a:ext cx="2749471" cy="923330"/>
          </a:xfrm>
          <a:prstGeom prst="rect">
            <a:avLst/>
          </a:prstGeom>
          <a:noFill/>
        </p:spPr>
        <p:txBody>
          <a:bodyPr wrap="none" rtlCol="0">
            <a:spAutoFit/>
          </a:bodyPr>
          <a:lstStyle/>
          <a:p>
            <a:pPr algn="ctr"/>
            <a:r>
              <a:rPr lang="en-US" dirty="0" smtClean="0"/>
              <a:t>The benefit is an </a:t>
            </a:r>
          </a:p>
          <a:p>
            <a:pPr algn="ctr"/>
            <a:r>
              <a:rPr lang="en-US" dirty="0" smtClean="0"/>
              <a:t>Integrated information on</a:t>
            </a:r>
          </a:p>
          <a:p>
            <a:pPr algn="ctr"/>
            <a:r>
              <a:rPr lang="en-US" dirty="0" smtClean="0"/>
              <a:t>A real time basis.  </a:t>
            </a:r>
            <a:endParaRPr lang="en-US" dirty="0"/>
          </a:p>
        </p:txBody>
      </p:sp>
      <p:sp>
        <p:nvSpPr>
          <p:cNvPr id="10" name="TextBox 9"/>
          <p:cNvSpPr txBox="1"/>
          <p:nvPr/>
        </p:nvSpPr>
        <p:spPr>
          <a:xfrm>
            <a:off x="6194242" y="3987422"/>
            <a:ext cx="2621230" cy="1200329"/>
          </a:xfrm>
          <a:prstGeom prst="rect">
            <a:avLst/>
          </a:prstGeom>
          <a:noFill/>
        </p:spPr>
        <p:txBody>
          <a:bodyPr wrap="none" rtlCol="0">
            <a:spAutoFit/>
          </a:bodyPr>
          <a:lstStyle/>
          <a:p>
            <a:pPr algn="ctr"/>
            <a:r>
              <a:rPr lang="en-US" dirty="0" smtClean="0"/>
              <a:t>This ultimately leads to </a:t>
            </a:r>
          </a:p>
          <a:p>
            <a:pPr algn="ctr"/>
            <a:r>
              <a:rPr lang="en-US" dirty="0" smtClean="0"/>
              <a:t>improvement in system </a:t>
            </a:r>
          </a:p>
          <a:p>
            <a:pPr algn="ctr"/>
            <a:r>
              <a:rPr lang="en-US" dirty="0" smtClean="0"/>
              <a:t>safety, efficiency,</a:t>
            </a:r>
          </a:p>
          <a:p>
            <a:pPr algn="ctr"/>
            <a:r>
              <a:rPr lang="en-US" dirty="0" smtClean="0"/>
              <a:t>and customer service.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 action="ppaction://noaction"/>
          </p:cNvPr>
          <p:cNvPicPr>
            <a:picLocks noChangeAspect="1" noChangeArrowheads="1"/>
          </p:cNvPicPr>
          <p:nvPr/>
        </p:nvPicPr>
        <p:blipFill>
          <a:blip r:embed="rId4"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3"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smtClean="0">
                <a:solidFill>
                  <a:schemeClr val="bg1"/>
                </a:solidFill>
                <a:latin typeface="+mj-lt"/>
                <a:ea typeface="+mj-ea"/>
                <a:cs typeface="+mj-cs"/>
              </a:rPr>
              <a:t>Renewable Energy – Hydro Power</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sp>
        <p:nvSpPr>
          <p:cNvPr id="4" name="Rectangle 3"/>
          <p:cNvSpPr/>
          <p:nvPr/>
        </p:nvSpPr>
        <p:spPr>
          <a:xfrm>
            <a:off x="257175" y="5400675"/>
            <a:ext cx="8229600" cy="646331"/>
          </a:xfrm>
          <a:prstGeom prst="rect">
            <a:avLst/>
          </a:prstGeom>
        </p:spPr>
        <p:txBody>
          <a:bodyPr wrap="square">
            <a:spAutoFit/>
          </a:bodyPr>
          <a:lstStyle/>
          <a:p>
            <a:r>
              <a:rPr lang="en-US" smtClean="0"/>
              <a:t>They required </a:t>
            </a:r>
            <a:r>
              <a:rPr lang="en-US" dirty="0" smtClean="0"/>
              <a:t>real time monitoring &amp; remote control of hydropower plants; remote access for operation &amp; maintenance real-</a:t>
            </a:r>
            <a:endParaRPr lang="en-US" dirty="0"/>
          </a:p>
        </p:txBody>
      </p:sp>
      <p:sp>
        <p:nvSpPr>
          <p:cNvPr id="5" name="Rectangle 4"/>
          <p:cNvSpPr/>
          <p:nvPr/>
        </p:nvSpPr>
        <p:spPr>
          <a:xfrm>
            <a:off x="0" y="3648760"/>
            <a:ext cx="2728913" cy="923330"/>
          </a:xfrm>
          <a:prstGeom prst="rect">
            <a:avLst/>
          </a:prstGeom>
        </p:spPr>
        <p:txBody>
          <a:bodyPr wrap="square">
            <a:spAutoFit/>
          </a:bodyPr>
          <a:lstStyle/>
          <a:p>
            <a:pPr algn="ctr"/>
            <a:r>
              <a:rPr lang="en-US" dirty="0" smtClean="0"/>
              <a:t>It is said that what</a:t>
            </a:r>
          </a:p>
          <a:p>
            <a:pPr algn="ctr"/>
            <a:r>
              <a:rPr lang="en-US" dirty="0" smtClean="0"/>
              <a:t>can be measured can</a:t>
            </a:r>
          </a:p>
          <a:p>
            <a:pPr algn="ctr"/>
            <a:r>
              <a:rPr lang="en-US" dirty="0" smtClean="0"/>
              <a:t>be managed.</a:t>
            </a:r>
            <a:endParaRPr lang="en-US" dirty="0"/>
          </a:p>
        </p:txBody>
      </p:sp>
      <p:graphicFrame>
        <p:nvGraphicFramePr>
          <p:cNvPr id="185346" name="Object 2"/>
          <p:cNvGraphicFramePr>
            <a:graphicFrameLocks noChangeAspect="1"/>
          </p:cNvGraphicFramePr>
          <p:nvPr/>
        </p:nvGraphicFramePr>
        <p:xfrm>
          <a:off x="217487" y="1504951"/>
          <a:ext cx="2578316" cy="1895474"/>
        </p:xfrm>
        <a:graphic>
          <a:graphicData uri="http://schemas.openxmlformats.org/presentationml/2006/ole">
            <p:oleObj spid="_x0000_s103426" name="Bitmap Image" r:id="rId5" imgW="2085714" imgH="1533739" progId="PBrush">
              <p:embed/>
            </p:oleObj>
          </a:graphicData>
        </a:graphic>
      </p:graphicFrame>
      <p:sp>
        <p:nvSpPr>
          <p:cNvPr id="8" name="Rectangle 7"/>
          <p:cNvSpPr/>
          <p:nvPr/>
        </p:nvSpPr>
        <p:spPr>
          <a:xfrm>
            <a:off x="208883" y="758309"/>
            <a:ext cx="7994496" cy="923330"/>
          </a:xfrm>
          <a:prstGeom prst="rect">
            <a:avLst/>
          </a:prstGeom>
        </p:spPr>
        <p:txBody>
          <a:bodyPr wrap="none">
            <a:spAutoFit/>
          </a:bodyPr>
          <a:lstStyle/>
          <a:p>
            <a:r>
              <a:rPr lang="en-US" b="1" dirty="0" smtClean="0"/>
              <a:t>Case Study: </a:t>
            </a:r>
            <a:r>
              <a:rPr lang="pt-BR" i="1" dirty="0" smtClean="0"/>
              <a:t>hydroelectric</a:t>
            </a:r>
            <a:r>
              <a:rPr lang="pt-BR" dirty="0" smtClean="0"/>
              <a:t> power company </a:t>
            </a:r>
            <a:r>
              <a:rPr lang="pt-BR" i="1" dirty="0" smtClean="0"/>
              <a:t>Chesf</a:t>
            </a:r>
            <a:r>
              <a:rPr lang="pt-BR" dirty="0" smtClean="0"/>
              <a:t> (Companhia Hidroeletrica </a:t>
            </a:r>
          </a:p>
          <a:p>
            <a:r>
              <a:rPr lang="pt-BR" dirty="0" smtClean="0"/>
              <a:t> do Sao Francisco).</a:t>
            </a:r>
            <a:endParaRPr lang="en-US" dirty="0" smtClean="0"/>
          </a:p>
          <a:p>
            <a:r>
              <a:rPr lang="en-US" b="1" dirty="0" smtClean="0"/>
              <a:t> </a:t>
            </a:r>
            <a:endParaRPr lang="en-US" dirty="0"/>
          </a:p>
        </p:txBody>
      </p:sp>
      <p:grpSp>
        <p:nvGrpSpPr>
          <p:cNvPr id="2" name="Group 102"/>
          <p:cNvGrpSpPr/>
          <p:nvPr/>
        </p:nvGrpSpPr>
        <p:grpSpPr>
          <a:xfrm>
            <a:off x="3043237" y="1333500"/>
            <a:ext cx="5743575" cy="3657600"/>
            <a:chOff x="171450" y="811213"/>
            <a:chExt cx="8943975" cy="6046787"/>
          </a:xfrm>
        </p:grpSpPr>
        <p:sp>
          <p:nvSpPr>
            <p:cNvPr id="104" name="Line 4"/>
            <p:cNvSpPr>
              <a:spLocks noChangeShapeType="1"/>
            </p:cNvSpPr>
            <p:nvPr/>
          </p:nvSpPr>
          <p:spPr bwMode="auto">
            <a:xfrm flipV="1">
              <a:off x="974725" y="3181350"/>
              <a:ext cx="1560513" cy="1588"/>
            </a:xfrm>
            <a:prstGeom prst="line">
              <a:avLst/>
            </a:prstGeom>
            <a:noFill/>
            <a:ln w="25400">
              <a:solidFill>
                <a:srgbClr val="FF9900"/>
              </a:solidFill>
              <a:round/>
              <a:headEnd/>
              <a:tailEnd/>
            </a:ln>
            <a:effectLst/>
          </p:spPr>
          <p:txBody>
            <a:bodyPr anchor="ctr">
              <a:spAutoFit/>
            </a:bodyPr>
            <a:lstStyle/>
            <a:p>
              <a:endParaRPr lang="en-US"/>
            </a:p>
          </p:txBody>
        </p:sp>
        <p:sp>
          <p:nvSpPr>
            <p:cNvPr id="105" name="Line 5"/>
            <p:cNvSpPr>
              <a:spLocks noChangeShapeType="1"/>
            </p:cNvSpPr>
            <p:nvPr/>
          </p:nvSpPr>
          <p:spPr bwMode="auto">
            <a:xfrm flipV="1">
              <a:off x="2535238" y="3057525"/>
              <a:ext cx="1560512" cy="1588"/>
            </a:xfrm>
            <a:prstGeom prst="line">
              <a:avLst/>
            </a:prstGeom>
            <a:noFill/>
            <a:ln w="25400">
              <a:solidFill>
                <a:srgbClr val="FF9900"/>
              </a:solidFill>
              <a:round/>
              <a:headEnd/>
              <a:tailEnd/>
            </a:ln>
            <a:effectLst/>
          </p:spPr>
          <p:txBody>
            <a:bodyPr anchor="ctr">
              <a:spAutoFit/>
            </a:bodyPr>
            <a:lstStyle/>
            <a:p>
              <a:endParaRPr lang="en-US"/>
            </a:p>
          </p:txBody>
        </p:sp>
        <p:sp>
          <p:nvSpPr>
            <p:cNvPr id="106" name="Line 6"/>
            <p:cNvSpPr>
              <a:spLocks noChangeShapeType="1"/>
            </p:cNvSpPr>
            <p:nvPr/>
          </p:nvSpPr>
          <p:spPr bwMode="auto">
            <a:xfrm flipH="1" flipV="1">
              <a:off x="7361238" y="3678238"/>
              <a:ext cx="1587" cy="668337"/>
            </a:xfrm>
            <a:prstGeom prst="line">
              <a:avLst/>
            </a:prstGeom>
            <a:noFill/>
            <a:ln w="25400">
              <a:solidFill>
                <a:srgbClr val="800000"/>
              </a:solidFill>
              <a:round/>
              <a:headEnd/>
              <a:tailEnd/>
            </a:ln>
            <a:effectLst/>
          </p:spPr>
          <p:txBody>
            <a:bodyPr anchor="ctr">
              <a:spAutoFit/>
            </a:bodyPr>
            <a:lstStyle/>
            <a:p>
              <a:endParaRPr lang="en-US"/>
            </a:p>
          </p:txBody>
        </p:sp>
        <p:grpSp>
          <p:nvGrpSpPr>
            <p:cNvPr id="6" name="Group 9"/>
            <p:cNvGrpSpPr>
              <a:grpSpLocks/>
            </p:cNvGrpSpPr>
            <p:nvPr/>
          </p:nvGrpSpPr>
          <p:grpSpPr bwMode="auto">
            <a:xfrm>
              <a:off x="6584950" y="3038475"/>
              <a:ext cx="1944688" cy="733425"/>
              <a:chOff x="3797" y="2124"/>
              <a:chExt cx="1225" cy="462"/>
            </a:xfrm>
          </p:grpSpPr>
          <p:graphicFrame>
            <p:nvGraphicFramePr>
              <p:cNvPr id="194" name="Object 10"/>
              <p:cNvGraphicFramePr>
                <a:graphicFrameLocks noChangeAspect="1"/>
              </p:cNvGraphicFramePr>
              <p:nvPr/>
            </p:nvGraphicFramePr>
            <p:xfrm>
              <a:off x="4134" y="2124"/>
              <a:ext cx="888" cy="462"/>
            </p:xfrm>
            <a:graphic>
              <a:graphicData uri="http://schemas.openxmlformats.org/presentationml/2006/ole">
                <p:oleObj spid="_x0000_s103427" name="Photo Editor Photo" r:id="rId6" imgW="1409897" imgH="733333" progId="">
                  <p:embed/>
                </p:oleObj>
              </a:graphicData>
            </a:graphic>
          </p:graphicFrame>
          <p:graphicFrame>
            <p:nvGraphicFramePr>
              <p:cNvPr id="195" name="Object 11"/>
              <p:cNvGraphicFramePr>
                <a:graphicFrameLocks noChangeAspect="1"/>
              </p:cNvGraphicFramePr>
              <p:nvPr/>
            </p:nvGraphicFramePr>
            <p:xfrm>
              <a:off x="3797" y="2222"/>
              <a:ext cx="331" cy="331"/>
            </p:xfrm>
            <a:graphic>
              <a:graphicData uri="http://schemas.openxmlformats.org/presentationml/2006/ole">
                <p:oleObj spid="_x0000_s103428" name="Photo Editor Photo" r:id="rId7" imgW="304923" imgH="304923" progId="">
                  <p:embed/>
                </p:oleObj>
              </a:graphicData>
            </a:graphic>
          </p:graphicFrame>
        </p:grpSp>
        <p:grpSp>
          <p:nvGrpSpPr>
            <p:cNvPr id="7" name="Group 12"/>
            <p:cNvGrpSpPr>
              <a:grpSpLocks/>
            </p:cNvGrpSpPr>
            <p:nvPr/>
          </p:nvGrpSpPr>
          <p:grpSpPr bwMode="auto">
            <a:xfrm>
              <a:off x="7631113" y="4770441"/>
              <a:ext cx="1047750" cy="1657351"/>
              <a:chOff x="4615" y="3114"/>
              <a:chExt cx="660" cy="1044"/>
            </a:xfrm>
          </p:grpSpPr>
          <p:grpSp>
            <p:nvGrpSpPr>
              <p:cNvPr id="9" name="Group 13"/>
              <p:cNvGrpSpPr>
                <a:grpSpLocks/>
              </p:cNvGrpSpPr>
              <p:nvPr/>
            </p:nvGrpSpPr>
            <p:grpSpPr bwMode="auto">
              <a:xfrm>
                <a:off x="4778" y="3114"/>
                <a:ext cx="238" cy="346"/>
                <a:chOff x="2009" y="1735"/>
                <a:chExt cx="691" cy="947"/>
              </a:xfrm>
            </p:grpSpPr>
            <p:pic>
              <p:nvPicPr>
                <p:cNvPr id="190" name="Picture 14" descr="IOModule"/>
                <p:cNvPicPr>
                  <a:picLocks noChangeAspect="1" noChangeArrowheads="1"/>
                </p:cNvPicPr>
                <p:nvPr/>
              </p:nvPicPr>
              <p:blipFill>
                <a:blip r:embed="rId8" cstate="print"/>
                <a:srcRect/>
                <a:stretch>
                  <a:fillRect/>
                </a:stretch>
              </p:blipFill>
              <p:spPr bwMode="auto">
                <a:xfrm>
                  <a:off x="2009" y="1736"/>
                  <a:ext cx="198" cy="946"/>
                </a:xfrm>
                <a:prstGeom prst="rect">
                  <a:avLst/>
                </a:prstGeom>
                <a:noFill/>
              </p:spPr>
            </p:pic>
            <p:pic>
              <p:nvPicPr>
                <p:cNvPr id="191" name="Picture 15" descr="IOModule"/>
                <p:cNvPicPr>
                  <a:picLocks noChangeAspect="1" noChangeArrowheads="1"/>
                </p:cNvPicPr>
                <p:nvPr/>
              </p:nvPicPr>
              <p:blipFill>
                <a:blip r:embed="rId8" cstate="print"/>
                <a:srcRect/>
                <a:stretch>
                  <a:fillRect/>
                </a:stretch>
              </p:blipFill>
              <p:spPr bwMode="auto">
                <a:xfrm>
                  <a:off x="2177" y="1735"/>
                  <a:ext cx="198" cy="946"/>
                </a:xfrm>
                <a:prstGeom prst="rect">
                  <a:avLst/>
                </a:prstGeom>
                <a:noFill/>
              </p:spPr>
            </p:pic>
            <p:pic>
              <p:nvPicPr>
                <p:cNvPr id="192" name="Picture 16" descr="IOModule"/>
                <p:cNvPicPr>
                  <a:picLocks noChangeAspect="1" noChangeArrowheads="1"/>
                </p:cNvPicPr>
                <p:nvPr/>
              </p:nvPicPr>
              <p:blipFill>
                <a:blip r:embed="rId8" cstate="print"/>
                <a:srcRect/>
                <a:stretch>
                  <a:fillRect/>
                </a:stretch>
              </p:blipFill>
              <p:spPr bwMode="auto">
                <a:xfrm>
                  <a:off x="2340" y="1735"/>
                  <a:ext cx="198" cy="946"/>
                </a:xfrm>
                <a:prstGeom prst="rect">
                  <a:avLst/>
                </a:prstGeom>
                <a:noFill/>
              </p:spPr>
            </p:pic>
            <p:pic>
              <p:nvPicPr>
                <p:cNvPr id="193" name="Picture 17" descr="IOModule"/>
                <p:cNvPicPr>
                  <a:picLocks noChangeAspect="1" noChangeArrowheads="1"/>
                </p:cNvPicPr>
                <p:nvPr/>
              </p:nvPicPr>
              <p:blipFill>
                <a:blip r:embed="rId8" cstate="print"/>
                <a:srcRect/>
                <a:stretch>
                  <a:fillRect/>
                </a:stretch>
              </p:blipFill>
              <p:spPr bwMode="auto">
                <a:xfrm>
                  <a:off x="2502" y="1735"/>
                  <a:ext cx="198" cy="946"/>
                </a:xfrm>
                <a:prstGeom prst="rect">
                  <a:avLst/>
                </a:prstGeom>
                <a:noFill/>
              </p:spPr>
            </p:pic>
          </p:grpSp>
          <p:graphicFrame>
            <p:nvGraphicFramePr>
              <p:cNvPr id="188" name="Object 18"/>
              <p:cNvGraphicFramePr>
                <a:graphicFrameLocks noChangeAspect="1"/>
              </p:cNvGraphicFramePr>
              <p:nvPr/>
            </p:nvGraphicFramePr>
            <p:xfrm>
              <a:off x="4615" y="3684"/>
              <a:ext cx="660" cy="474"/>
            </p:xfrm>
            <a:graphic>
              <a:graphicData uri="http://schemas.openxmlformats.org/presentationml/2006/ole">
                <p:oleObj spid="_x0000_s103429" name="Bitmap Image" r:id="rId9" imgW="1047619" imgH="752381" progId="PBrush">
                  <p:embed/>
                </p:oleObj>
              </a:graphicData>
            </a:graphic>
          </p:graphicFrame>
          <p:sp>
            <p:nvSpPr>
              <p:cNvPr id="189" name="Line 19"/>
              <p:cNvSpPr>
                <a:spLocks noChangeShapeType="1"/>
              </p:cNvSpPr>
              <p:nvPr/>
            </p:nvSpPr>
            <p:spPr bwMode="auto">
              <a:xfrm>
                <a:off x="4902" y="3452"/>
                <a:ext cx="0" cy="226"/>
              </a:xfrm>
              <a:prstGeom prst="line">
                <a:avLst/>
              </a:prstGeom>
              <a:noFill/>
              <a:ln w="38100">
                <a:solidFill>
                  <a:srgbClr val="000000"/>
                </a:solidFill>
                <a:round/>
                <a:headEnd/>
                <a:tailEnd/>
              </a:ln>
              <a:effectLst/>
            </p:spPr>
            <p:txBody>
              <a:bodyPr wrap="none" anchor="ctr">
                <a:spAutoFit/>
              </a:bodyPr>
              <a:lstStyle/>
              <a:p>
                <a:endParaRPr lang="en-US"/>
              </a:p>
            </p:txBody>
          </p:sp>
        </p:grpSp>
        <p:grpSp>
          <p:nvGrpSpPr>
            <p:cNvPr id="10" name="Group 20"/>
            <p:cNvGrpSpPr>
              <a:grpSpLocks/>
            </p:cNvGrpSpPr>
            <p:nvPr/>
          </p:nvGrpSpPr>
          <p:grpSpPr bwMode="auto">
            <a:xfrm>
              <a:off x="6146800" y="4772028"/>
              <a:ext cx="1047750" cy="1657351"/>
              <a:chOff x="4615" y="3114"/>
              <a:chExt cx="660" cy="1044"/>
            </a:xfrm>
          </p:grpSpPr>
          <p:grpSp>
            <p:nvGrpSpPr>
              <p:cNvPr id="11" name="Group 21"/>
              <p:cNvGrpSpPr>
                <a:grpSpLocks/>
              </p:cNvGrpSpPr>
              <p:nvPr/>
            </p:nvGrpSpPr>
            <p:grpSpPr bwMode="auto">
              <a:xfrm>
                <a:off x="4778" y="3114"/>
                <a:ext cx="238" cy="346"/>
                <a:chOff x="2009" y="1735"/>
                <a:chExt cx="691" cy="947"/>
              </a:xfrm>
            </p:grpSpPr>
            <p:pic>
              <p:nvPicPr>
                <p:cNvPr id="183" name="Picture 22" descr="IOModule"/>
                <p:cNvPicPr>
                  <a:picLocks noChangeAspect="1" noChangeArrowheads="1"/>
                </p:cNvPicPr>
                <p:nvPr/>
              </p:nvPicPr>
              <p:blipFill>
                <a:blip r:embed="rId8" cstate="print"/>
                <a:srcRect/>
                <a:stretch>
                  <a:fillRect/>
                </a:stretch>
              </p:blipFill>
              <p:spPr bwMode="auto">
                <a:xfrm>
                  <a:off x="2009" y="1736"/>
                  <a:ext cx="198" cy="946"/>
                </a:xfrm>
                <a:prstGeom prst="rect">
                  <a:avLst/>
                </a:prstGeom>
                <a:noFill/>
              </p:spPr>
            </p:pic>
            <p:pic>
              <p:nvPicPr>
                <p:cNvPr id="184" name="Picture 23" descr="IOModule"/>
                <p:cNvPicPr>
                  <a:picLocks noChangeAspect="1" noChangeArrowheads="1"/>
                </p:cNvPicPr>
                <p:nvPr/>
              </p:nvPicPr>
              <p:blipFill>
                <a:blip r:embed="rId8" cstate="print"/>
                <a:srcRect/>
                <a:stretch>
                  <a:fillRect/>
                </a:stretch>
              </p:blipFill>
              <p:spPr bwMode="auto">
                <a:xfrm>
                  <a:off x="2177" y="1735"/>
                  <a:ext cx="198" cy="946"/>
                </a:xfrm>
                <a:prstGeom prst="rect">
                  <a:avLst/>
                </a:prstGeom>
                <a:noFill/>
              </p:spPr>
            </p:pic>
            <p:pic>
              <p:nvPicPr>
                <p:cNvPr id="185" name="Picture 24" descr="IOModule"/>
                <p:cNvPicPr>
                  <a:picLocks noChangeAspect="1" noChangeArrowheads="1"/>
                </p:cNvPicPr>
                <p:nvPr/>
              </p:nvPicPr>
              <p:blipFill>
                <a:blip r:embed="rId8" cstate="print"/>
                <a:srcRect/>
                <a:stretch>
                  <a:fillRect/>
                </a:stretch>
              </p:blipFill>
              <p:spPr bwMode="auto">
                <a:xfrm>
                  <a:off x="2340" y="1735"/>
                  <a:ext cx="198" cy="946"/>
                </a:xfrm>
                <a:prstGeom prst="rect">
                  <a:avLst/>
                </a:prstGeom>
                <a:noFill/>
              </p:spPr>
            </p:pic>
            <p:pic>
              <p:nvPicPr>
                <p:cNvPr id="186" name="Picture 25" descr="IOModule"/>
                <p:cNvPicPr>
                  <a:picLocks noChangeAspect="1" noChangeArrowheads="1"/>
                </p:cNvPicPr>
                <p:nvPr/>
              </p:nvPicPr>
              <p:blipFill>
                <a:blip r:embed="rId8" cstate="print"/>
                <a:srcRect/>
                <a:stretch>
                  <a:fillRect/>
                </a:stretch>
              </p:blipFill>
              <p:spPr bwMode="auto">
                <a:xfrm>
                  <a:off x="2502" y="1735"/>
                  <a:ext cx="198" cy="946"/>
                </a:xfrm>
                <a:prstGeom prst="rect">
                  <a:avLst/>
                </a:prstGeom>
                <a:noFill/>
              </p:spPr>
            </p:pic>
          </p:grpSp>
          <p:graphicFrame>
            <p:nvGraphicFramePr>
              <p:cNvPr id="181" name="Object 26"/>
              <p:cNvGraphicFramePr>
                <a:graphicFrameLocks noChangeAspect="1"/>
              </p:cNvGraphicFramePr>
              <p:nvPr/>
            </p:nvGraphicFramePr>
            <p:xfrm>
              <a:off x="4615" y="3684"/>
              <a:ext cx="660" cy="474"/>
            </p:xfrm>
            <a:graphic>
              <a:graphicData uri="http://schemas.openxmlformats.org/presentationml/2006/ole">
                <p:oleObj spid="_x0000_s103430" name="Bitmap Image" r:id="rId10" imgW="1047619" imgH="752381" progId="PBrush">
                  <p:embed/>
                </p:oleObj>
              </a:graphicData>
            </a:graphic>
          </p:graphicFrame>
          <p:sp>
            <p:nvSpPr>
              <p:cNvPr id="182" name="Line 27"/>
              <p:cNvSpPr>
                <a:spLocks noChangeShapeType="1"/>
              </p:cNvSpPr>
              <p:nvPr/>
            </p:nvSpPr>
            <p:spPr bwMode="auto">
              <a:xfrm>
                <a:off x="4902" y="3452"/>
                <a:ext cx="0" cy="226"/>
              </a:xfrm>
              <a:prstGeom prst="line">
                <a:avLst/>
              </a:prstGeom>
              <a:noFill/>
              <a:ln w="38100">
                <a:solidFill>
                  <a:srgbClr val="000000"/>
                </a:solidFill>
                <a:round/>
                <a:headEnd/>
                <a:tailEnd/>
              </a:ln>
              <a:effectLst/>
            </p:spPr>
            <p:txBody>
              <a:bodyPr wrap="none" anchor="ctr">
                <a:spAutoFit/>
              </a:bodyPr>
              <a:lstStyle/>
              <a:p>
                <a:endParaRPr lang="en-US"/>
              </a:p>
            </p:txBody>
          </p:sp>
        </p:grpSp>
        <p:grpSp>
          <p:nvGrpSpPr>
            <p:cNvPr id="12" name="Group 28"/>
            <p:cNvGrpSpPr>
              <a:grpSpLocks/>
            </p:cNvGrpSpPr>
            <p:nvPr/>
          </p:nvGrpSpPr>
          <p:grpSpPr bwMode="auto">
            <a:xfrm>
              <a:off x="4662488" y="4772028"/>
              <a:ext cx="1047750" cy="1657351"/>
              <a:chOff x="4615" y="3114"/>
              <a:chExt cx="660" cy="1044"/>
            </a:xfrm>
          </p:grpSpPr>
          <p:grpSp>
            <p:nvGrpSpPr>
              <p:cNvPr id="13" name="Group 29"/>
              <p:cNvGrpSpPr>
                <a:grpSpLocks/>
              </p:cNvGrpSpPr>
              <p:nvPr/>
            </p:nvGrpSpPr>
            <p:grpSpPr bwMode="auto">
              <a:xfrm>
                <a:off x="4778" y="3114"/>
                <a:ext cx="238" cy="346"/>
                <a:chOff x="2009" y="1735"/>
                <a:chExt cx="691" cy="947"/>
              </a:xfrm>
            </p:grpSpPr>
            <p:pic>
              <p:nvPicPr>
                <p:cNvPr id="176" name="Picture 30" descr="IOModule"/>
                <p:cNvPicPr>
                  <a:picLocks noChangeAspect="1" noChangeArrowheads="1"/>
                </p:cNvPicPr>
                <p:nvPr/>
              </p:nvPicPr>
              <p:blipFill>
                <a:blip r:embed="rId8" cstate="print"/>
                <a:srcRect/>
                <a:stretch>
                  <a:fillRect/>
                </a:stretch>
              </p:blipFill>
              <p:spPr bwMode="auto">
                <a:xfrm>
                  <a:off x="2009" y="1736"/>
                  <a:ext cx="198" cy="946"/>
                </a:xfrm>
                <a:prstGeom prst="rect">
                  <a:avLst/>
                </a:prstGeom>
                <a:noFill/>
              </p:spPr>
            </p:pic>
            <p:pic>
              <p:nvPicPr>
                <p:cNvPr id="177" name="Picture 31" descr="IOModule"/>
                <p:cNvPicPr>
                  <a:picLocks noChangeAspect="1" noChangeArrowheads="1"/>
                </p:cNvPicPr>
                <p:nvPr/>
              </p:nvPicPr>
              <p:blipFill>
                <a:blip r:embed="rId8" cstate="print"/>
                <a:srcRect/>
                <a:stretch>
                  <a:fillRect/>
                </a:stretch>
              </p:blipFill>
              <p:spPr bwMode="auto">
                <a:xfrm>
                  <a:off x="2177" y="1735"/>
                  <a:ext cx="198" cy="946"/>
                </a:xfrm>
                <a:prstGeom prst="rect">
                  <a:avLst/>
                </a:prstGeom>
                <a:noFill/>
              </p:spPr>
            </p:pic>
            <p:pic>
              <p:nvPicPr>
                <p:cNvPr id="178" name="Picture 32" descr="IOModule"/>
                <p:cNvPicPr>
                  <a:picLocks noChangeAspect="1" noChangeArrowheads="1"/>
                </p:cNvPicPr>
                <p:nvPr/>
              </p:nvPicPr>
              <p:blipFill>
                <a:blip r:embed="rId8" cstate="print"/>
                <a:srcRect/>
                <a:stretch>
                  <a:fillRect/>
                </a:stretch>
              </p:blipFill>
              <p:spPr bwMode="auto">
                <a:xfrm>
                  <a:off x="2340" y="1735"/>
                  <a:ext cx="198" cy="946"/>
                </a:xfrm>
                <a:prstGeom prst="rect">
                  <a:avLst/>
                </a:prstGeom>
                <a:noFill/>
              </p:spPr>
            </p:pic>
            <p:pic>
              <p:nvPicPr>
                <p:cNvPr id="179" name="Picture 33" descr="IOModule"/>
                <p:cNvPicPr>
                  <a:picLocks noChangeAspect="1" noChangeArrowheads="1"/>
                </p:cNvPicPr>
                <p:nvPr/>
              </p:nvPicPr>
              <p:blipFill>
                <a:blip r:embed="rId8" cstate="print"/>
                <a:srcRect/>
                <a:stretch>
                  <a:fillRect/>
                </a:stretch>
              </p:blipFill>
              <p:spPr bwMode="auto">
                <a:xfrm>
                  <a:off x="2502" y="1735"/>
                  <a:ext cx="198" cy="946"/>
                </a:xfrm>
                <a:prstGeom prst="rect">
                  <a:avLst/>
                </a:prstGeom>
                <a:noFill/>
              </p:spPr>
            </p:pic>
          </p:grpSp>
          <p:graphicFrame>
            <p:nvGraphicFramePr>
              <p:cNvPr id="174" name="Object 34"/>
              <p:cNvGraphicFramePr>
                <a:graphicFrameLocks noChangeAspect="1"/>
              </p:cNvGraphicFramePr>
              <p:nvPr/>
            </p:nvGraphicFramePr>
            <p:xfrm>
              <a:off x="4615" y="3684"/>
              <a:ext cx="660" cy="474"/>
            </p:xfrm>
            <a:graphic>
              <a:graphicData uri="http://schemas.openxmlformats.org/presentationml/2006/ole">
                <p:oleObj spid="_x0000_s103431" name="Bitmap Image" r:id="rId11" imgW="1047619" imgH="752381" progId="PBrush">
                  <p:embed/>
                </p:oleObj>
              </a:graphicData>
            </a:graphic>
          </p:graphicFrame>
          <p:sp>
            <p:nvSpPr>
              <p:cNvPr id="175" name="Line 35"/>
              <p:cNvSpPr>
                <a:spLocks noChangeShapeType="1"/>
              </p:cNvSpPr>
              <p:nvPr/>
            </p:nvSpPr>
            <p:spPr bwMode="auto">
              <a:xfrm>
                <a:off x="4902" y="3452"/>
                <a:ext cx="0" cy="226"/>
              </a:xfrm>
              <a:prstGeom prst="line">
                <a:avLst/>
              </a:prstGeom>
              <a:noFill/>
              <a:ln w="38100">
                <a:solidFill>
                  <a:srgbClr val="000000"/>
                </a:solidFill>
                <a:round/>
                <a:headEnd/>
                <a:tailEnd/>
              </a:ln>
              <a:effectLst/>
            </p:spPr>
            <p:txBody>
              <a:bodyPr wrap="none" anchor="ctr">
                <a:spAutoFit/>
              </a:bodyPr>
              <a:lstStyle/>
              <a:p>
                <a:endParaRPr lang="en-US"/>
              </a:p>
            </p:txBody>
          </p:sp>
        </p:grpSp>
        <p:grpSp>
          <p:nvGrpSpPr>
            <p:cNvPr id="14" name="Group 36"/>
            <p:cNvGrpSpPr>
              <a:grpSpLocks/>
            </p:cNvGrpSpPr>
            <p:nvPr/>
          </p:nvGrpSpPr>
          <p:grpSpPr bwMode="auto">
            <a:xfrm>
              <a:off x="3178175" y="4770441"/>
              <a:ext cx="1047750" cy="1657351"/>
              <a:chOff x="4615" y="3114"/>
              <a:chExt cx="660" cy="1044"/>
            </a:xfrm>
          </p:grpSpPr>
          <p:grpSp>
            <p:nvGrpSpPr>
              <p:cNvPr id="15" name="Group 37"/>
              <p:cNvGrpSpPr>
                <a:grpSpLocks/>
              </p:cNvGrpSpPr>
              <p:nvPr/>
            </p:nvGrpSpPr>
            <p:grpSpPr bwMode="auto">
              <a:xfrm>
                <a:off x="4778" y="3114"/>
                <a:ext cx="238" cy="346"/>
                <a:chOff x="2009" y="1735"/>
                <a:chExt cx="691" cy="947"/>
              </a:xfrm>
            </p:grpSpPr>
            <p:pic>
              <p:nvPicPr>
                <p:cNvPr id="169" name="Picture 38" descr="IOModule"/>
                <p:cNvPicPr>
                  <a:picLocks noChangeAspect="1" noChangeArrowheads="1"/>
                </p:cNvPicPr>
                <p:nvPr/>
              </p:nvPicPr>
              <p:blipFill>
                <a:blip r:embed="rId8" cstate="print"/>
                <a:srcRect/>
                <a:stretch>
                  <a:fillRect/>
                </a:stretch>
              </p:blipFill>
              <p:spPr bwMode="auto">
                <a:xfrm>
                  <a:off x="2009" y="1736"/>
                  <a:ext cx="198" cy="946"/>
                </a:xfrm>
                <a:prstGeom prst="rect">
                  <a:avLst/>
                </a:prstGeom>
                <a:noFill/>
              </p:spPr>
            </p:pic>
            <p:pic>
              <p:nvPicPr>
                <p:cNvPr id="170" name="Picture 39" descr="IOModule"/>
                <p:cNvPicPr>
                  <a:picLocks noChangeAspect="1" noChangeArrowheads="1"/>
                </p:cNvPicPr>
                <p:nvPr/>
              </p:nvPicPr>
              <p:blipFill>
                <a:blip r:embed="rId8" cstate="print"/>
                <a:srcRect/>
                <a:stretch>
                  <a:fillRect/>
                </a:stretch>
              </p:blipFill>
              <p:spPr bwMode="auto">
                <a:xfrm>
                  <a:off x="2177" y="1735"/>
                  <a:ext cx="198" cy="946"/>
                </a:xfrm>
                <a:prstGeom prst="rect">
                  <a:avLst/>
                </a:prstGeom>
                <a:noFill/>
              </p:spPr>
            </p:pic>
            <p:pic>
              <p:nvPicPr>
                <p:cNvPr id="171" name="Picture 40" descr="IOModule"/>
                <p:cNvPicPr>
                  <a:picLocks noChangeAspect="1" noChangeArrowheads="1"/>
                </p:cNvPicPr>
                <p:nvPr/>
              </p:nvPicPr>
              <p:blipFill>
                <a:blip r:embed="rId8" cstate="print"/>
                <a:srcRect/>
                <a:stretch>
                  <a:fillRect/>
                </a:stretch>
              </p:blipFill>
              <p:spPr bwMode="auto">
                <a:xfrm>
                  <a:off x="2340" y="1735"/>
                  <a:ext cx="198" cy="946"/>
                </a:xfrm>
                <a:prstGeom prst="rect">
                  <a:avLst/>
                </a:prstGeom>
                <a:noFill/>
              </p:spPr>
            </p:pic>
            <p:pic>
              <p:nvPicPr>
                <p:cNvPr id="172" name="Picture 41" descr="IOModule"/>
                <p:cNvPicPr>
                  <a:picLocks noChangeAspect="1" noChangeArrowheads="1"/>
                </p:cNvPicPr>
                <p:nvPr/>
              </p:nvPicPr>
              <p:blipFill>
                <a:blip r:embed="rId8" cstate="print"/>
                <a:srcRect/>
                <a:stretch>
                  <a:fillRect/>
                </a:stretch>
              </p:blipFill>
              <p:spPr bwMode="auto">
                <a:xfrm>
                  <a:off x="2502" y="1735"/>
                  <a:ext cx="198" cy="946"/>
                </a:xfrm>
                <a:prstGeom prst="rect">
                  <a:avLst/>
                </a:prstGeom>
                <a:noFill/>
              </p:spPr>
            </p:pic>
          </p:grpSp>
          <p:graphicFrame>
            <p:nvGraphicFramePr>
              <p:cNvPr id="167" name="Object 42"/>
              <p:cNvGraphicFramePr>
                <a:graphicFrameLocks noChangeAspect="1"/>
              </p:cNvGraphicFramePr>
              <p:nvPr/>
            </p:nvGraphicFramePr>
            <p:xfrm>
              <a:off x="4615" y="3684"/>
              <a:ext cx="660" cy="474"/>
            </p:xfrm>
            <a:graphic>
              <a:graphicData uri="http://schemas.openxmlformats.org/presentationml/2006/ole">
                <p:oleObj spid="_x0000_s103432" name="Bitmap Image" r:id="rId12" imgW="1047619" imgH="752381" progId="PBrush">
                  <p:embed/>
                </p:oleObj>
              </a:graphicData>
            </a:graphic>
          </p:graphicFrame>
          <p:sp>
            <p:nvSpPr>
              <p:cNvPr id="168" name="Line 43"/>
              <p:cNvSpPr>
                <a:spLocks noChangeShapeType="1"/>
              </p:cNvSpPr>
              <p:nvPr/>
            </p:nvSpPr>
            <p:spPr bwMode="auto">
              <a:xfrm>
                <a:off x="4902" y="3452"/>
                <a:ext cx="0" cy="226"/>
              </a:xfrm>
              <a:prstGeom prst="line">
                <a:avLst/>
              </a:prstGeom>
              <a:noFill/>
              <a:ln w="38100">
                <a:solidFill>
                  <a:srgbClr val="000000"/>
                </a:solidFill>
                <a:round/>
                <a:headEnd/>
                <a:tailEnd/>
              </a:ln>
              <a:effectLst/>
            </p:spPr>
            <p:txBody>
              <a:bodyPr wrap="none" anchor="ctr">
                <a:spAutoFit/>
              </a:bodyPr>
              <a:lstStyle/>
              <a:p>
                <a:endParaRPr lang="en-US"/>
              </a:p>
            </p:txBody>
          </p:sp>
        </p:grpSp>
        <p:graphicFrame>
          <p:nvGraphicFramePr>
            <p:cNvPr id="112" name="Object 44"/>
            <p:cNvGraphicFramePr>
              <a:graphicFrameLocks noChangeAspect="1"/>
            </p:cNvGraphicFramePr>
            <p:nvPr/>
          </p:nvGraphicFramePr>
          <p:xfrm>
            <a:off x="673100" y="2651125"/>
            <a:ext cx="833438" cy="633413"/>
          </p:xfrm>
          <a:graphic>
            <a:graphicData uri="http://schemas.openxmlformats.org/presentationml/2006/ole">
              <p:oleObj spid="_x0000_s103433" name="Photo Editor Photo" r:id="rId13" imgW="1305107" imgH="990738" progId="">
                <p:embed/>
              </p:oleObj>
            </a:graphicData>
          </a:graphic>
        </p:graphicFrame>
        <p:graphicFrame>
          <p:nvGraphicFramePr>
            <p:cNvPr id="113" name="Object 45"/>
            <p:cNvGraphicFramePr>
              <a:graphicFrameLocks noChangeAspect="1"/>
            </p:cNvGraphicFramePr>
            <p:nvPr/>
          </p:nvGraphicFramePr>
          <p:xfrm>
            <a:off x="661988" y="811213"/>
            <a:ext cx="833437" cy="633412"/>
          </p:xfrm>
          <a:graphic>
            <a:graphicData uri="http://schemas.openxmlformats.org/presentationml/2006/ole">
              <p:oleObj spid="_x0000_s103434" name="Photo Editor Photo" r:id="rId14" imgW="1305107" imgH="990738" progId="">
                <p:embed/>
              </p:oleObj>
            </a:graphicData>
          </a:graphic>
        </p:graphicFrame>
        <p:sp>
          <p:nvSpPr>
            <p:cNvPr id="114" name="Line 46"/>
            <p:cNvSpPr>
              <a:spLocks noChangeShapeType="1"/>
            </p:cNvSpPr>
            <p:nvPr/>
          </p:nvSpPr>
          <p:spPr bwMode="auto">
            <a:xfrm flipV="1">
              <a:off x="3711575" y="4357688"/>
              <a:ext cx="0" cy="420687"/>
            </a:xfrm>
            <a:prstGeom prst="line">
              <a:avLst/>
            </a:prstGeom>
            <a:noFill/>
            <a:ln w="25400">
              <a:solidFill>
                <a:srgbClr val="800000"/>
              </a:solidFill>
              <a:round/>
              <a:headEnd/>
              <a:tailEnd/>
            </a:ln>
            <a:effectLst/>
          </p:spPr>
          <p:txBody>
            <a:bodyPr wrap="none" anchor="ctr">
              <a:spAutoFit/>
            </a:bodyPr>
            <a:lstStyle/>
            <a:p>
              <a:endParaRPr lang="en-US"/>
            </a:p>
          </p:txBody>
        </p:sp>
        <p:sp>
          <p:nvSpPr>
            <p:cNvPr id="115" name="Line 47"/>
            <p:cNvSpPr>
              <a:spLocks noChangeShapeType="1"/>
            </p:cNvSpPr>
            <p:nvPr/>
          </p:nvSpPr>
          <p:spPr bwMode="auto">
            <a:xfrm flipV="1">
              <a:off x="5172075" y="4356100"/>
              <a:ext cx="0" cy="420688"/>
            </a:xfrm>
            <a:prstGeom prst="line">
              <a:avLst/>
            </a:prstGeom>
            <a:noFill/>
            <a:ln w="25400">
              <a:solidFill>
                <a:srgbClr val="800000"/>
              </a:solidFill>
              <a:round/>
              <a:headEnd/>
              <a:tailEnd/>
            </a:ln>
            <a:effectLst/>
          </p:spPr>
          <p:txBody>
            <a:bodyPr wrap="none" anchor="ctr">
              <a:spAutoFit/>
            </a:bodyPr>
            <a:lstStyle/>
            <a:p>
              <a:endParaRPr lang="en-US"/>
            </a:p>
          </p:txBody>
        </p:sp>
        <p:sp>
          <p:nvSpPr>
            <p:cNvPr id="116" name="Line 48"/>
            <p:cNvSpPr>
              <a:spLocks noChangeShapeType="1"/>
            </p:cNvSpPr>
            <p:nvPr/>
          </p:nvSpPr>
          <p:spPr bwMode="auto">
            <a:xfrm flipV="1">
              <a:off x="6669088" y="4356100"/>
              <a:ext cx="0" cy="420688"/>
            </a:xfrm>
            <a:prstGeom prst="line">
              <a:avLst/>
            </a:prstGeom>
            <a:noFill/>
            <a:ln w="25400">
              <a:solidFill>
                <a:srgbClr val="800000"/>
              </a:solidFill>
              <a:round/>
              <a:headEnd/>
              <a:tailEnd/>
            </a:ln>
            <a:effectLst/>
          </p:spPr>
          <p:txBody>
            <a:bodyPr wrap="none" anchor="ctr">
              <a:spAutoFit/>
            </a:bodyPr>
            <a:lstStyle/>
            <a:p>
              <a:endParaRPr lang="en-US"/>
            </a:p>
          </p:txBody>
        </p:sp>
        <p:sp>
          <p:nvSpPr>
            <p:cNvPr id="117" name="Line 49"/>
            <p:cNvSpPr>
              <a:spLocks noChangeShapeType="1"/>
            </p:cNvSpPr>
            <p:nvPr/>
          </p:nvSpPr>
          <p:spPr bwMode="auto">
            <a:xfrm flipV="1">
              <a:off x="8140700" y="4356100"/>
              <a:ext cx="0" cy="420688"/>
            </a:xfrm>
            <a:prstGeom prst="line">
              <a:avLst/>
            </a:prstGeom>
            <a:noFill/>
            <a:ln w="25400">
              <a:solidFill>
                <a:srgbClr val="800000"/>
              </a:solidFill>
              <a:round/>
              <a:headEnd/>
              <a:tailEnd/>
            </a:ln>
            <a:effectLst/>
          </p:spPr>
          <p:txBody>
            <a:bodyPr wrap="none" anchor="ctr">
              <a:spAutoFit/>
            </a:bodyPr>
            <a:lstStyle/>
            <a:p>
              <a:endParaRPr lang="en-US"/>
            </a:p>
          </p:txBody>
        </p:sp>
        <p:sp>
          <p:nvSpPr>
            <p:cNvPr id="118" name="Line 50"/>
            <p:cNvSpPr>
              <a:spLocks noChangeShapeType="1"/>
            </p:cNvSpPr>
            <p:nvPr/>
          </p:nvSpPr>
          <p:spPr bwMode="auto">
            <a:xfrm>
              <a:off x="3303588" y="4344988"/>
              <a:ext cx="5319712" cy="0"/>
            </a:xfrm>
            <a:prstGeom prst="line">
              <a:avLst/>
            </a:prstGeom>
            <a:noFill/>
            <a:ln w="25400">
              <a:solidFill>
                <a:srgbClr val="800000"/>
              </a:solidFill>
              <a:round/>
              <a:headEnd/>
              <a:tailEnd/>
            </a:ln>
            <a:effectLst/>
          </p:spPr>
          <p:txBody>
            <a:bodyPr anchor="ctr">
              <a:spAutoFit/>
            </a:bodyPr>
            <a:lstStyle/>
            <a:p>
              <a:endParaRPr lang="en-US"/>
            </a:p>
          </p:txBody>
        </p:sp>
        <p:sp>
          <p:nvSpPr>
            <p:cNvPr id="119" name="Line 51"/>
            <p:cNvSpPr>
              <a:spLocks noChangeShapeType="1"/>
            </p:cNvSpPr>
            <p:nvPr/>
          </p:nvSpPr>
          <p:spPr bwMode="auto">
            <a:xfrm flipH="1" flipV="1">
              <a:off x="4244975" y="3678238"/>
              <a:ext cx="1588" cy="668337"/>
            </a:xfrm>
            <a:prstGeom prst="line">
              <a:avLst/>
            </a:prstGeom>
            <a:noFill/>
            <a:ln w="25400">
              <a:solidFill>
                <a:srgbClr val="800000"/>
              </a:solidFill>
              <a:round/>
              <a:headEnd/>
              <a:tailEnd/>
            </a:ln>
            <a:effectLst/>
          </p:spPr>
          <p:txBody>
            <a:bodyPr anchor="ctr">
              <a:spAutoFit/>
            </a:bodyPr>
            <a:lstStyle/>
            <a:p>
              <a:endParaRPr lang="en-US"/>
            </a:p>
          </p:txBody>
        </p:sp>
        <p:grpSp>
          <p:nvGrpSpPr>
            <p:cNvPr id="16" name="Group 52"/>
            <p:cNvGrpSpPr>
              <a:grpSpLocks/>
            </p:cNvGrpSpPr>
            <p:nvPr/>
          </p:nvGrpSpPr>
          <p:grpSpPr bwMode="auto">
            <a:xfrm>
              <a:off x="3503616" y="3001963"/>
              <a:ext cx="1944688" cy="733425"/>
              <a:chOff x="3797" y="2124"/>
              <a:chExt cx="1225" cy="462"/>
            </a:xfrm>
          </p:grpSpPr>
          <p:graphicFrame>
            <p:nvGraphicFramePr>
              <p:cNvPr id="164" name="Object 53"/>
              <p:cNvGraphicFramePr>
                <a:graphicFrameLocks noChangeAspect="1"/>
              </p:cNvGraphicFramePr>
              <p:nvPr/>
            </p:nvGraphicFramePr>
            <p:xfrm>
              <a:off x="4134" y="2124"/>
              <a:ext cx="888" cy="462"/>
            </p:xfrm>
            <a:graphic>
              <a:graphicData uri="http://schemas.openxmlformats.org/presentationml/2006/ole">
                <p:oleObj spid="_x0000_s103435" name="Photo Editor Photo" r:id="rId15" imgW="1409897" imgH="733333" progId="">
                  <p:embed/>
                </p:oleObj>
              </a:graphicData>
            </a:graphic>
          </p:graphicFrame>
          <p:graphicFrame>
            <p:nvGraphicFramePr>
              <p:cNvPr id="165" name="Object 54"/>
              <p:cNvGraphicFramePr>
                <a:graphicFrameLocks noChangeAspect="1"/>
              </p:cNvGraphicFramePr>
              <p:nvPr/>
            </p:nvGraphicFramePr>
            <p:xfrm>
              <a:off x="3797" y="2222"/>
              <a:ext cx="331" cy="331"/>
            </p:xfrm>
            <a:graphic>
              <a:graphicData uri="http://schemas.openxmlformats.org/presentationml/2006/ole">
                <p:oleObj spid="_x0000_s103436" name="Photo Editor Photo" r:id="rId16" imgW="304923" imgH="304923" progId="">
                  <p:embed/>
                </p:oleObj>
              </a:graphicData>
            </a:graphic>
          </p:graphicFrame>
        </p:grpSp>
        <p:sp>
          <p:nvSpPr>
            <p:cNvPr id="121" name="Line 55"/>
            <p:cNvSpPr>
              <a:spLocks noChangeShapeType="1"/>
            </p:cNvSpPr>
            <p:nvPr/>
          </p:nvSpPr>
          <p:spPr bwMode="auto">
            <a:xfrm flipH="1" flipV="1">
              <a:off x="4240213" y="2133600"/>
              <a:ext cx="3175" cy="889000"/>
            </a:xfrm>
            <a:prstGeom prst="line">
              <a:avLst/>
            </a:prstGeom>
            <a:noFill/>
            <a:ln w="25400">
              <a:solidFill>
                <a:srgbClr val="FFFF00"/>
              </a:solidFill>
              <a:round/>
              <a:headEnd/>
              <a:tailEnd/>
            </a:ln>
            <a:effectLst/>
          </p:spPr>
          <p:txBody>
            <a:bodyPr anchor="ctr">
              <a:spAutoFit/>
            </a:bodyPr>
            <a:lstStyle/>
            <a:p>
              <a:endParaRPr lang="en-US"/>
            </a:p>
          </p:txBody>
        </p:sp>
        <p:graphicFrame>
          <p:nvGraphicFramePr>
            <p:cNvPr id="122" name="Object 56"/>
            <p:cNvGraphicFramePr>
              <a:graphicFrameLocks noChangeAspect="1"/>
            </p:cNvGraphicFramePr>
            <p:nvPr/>
          </p:nvGraphicFramePr>
          <p:xfrm>
            <a:off x="3887788" y="1627188"/>
            <a:ext cx="611187" cy="579437"/>
          </p:xfrm>
          <a:graphic>
            <a:graphicData uri="http://schemas.openxmlformats.org/presentationml/2006/ole">
              <p:oleObj spid="_x0000_s103437" name="Photo Editor Photo" r:id="rId17" imgW="1314286" imgH="1247619" progId="">
                <p:embed/>
              </p:oleObj>
            </a:graphicData>
          </a:graphic>
        </p:graphicFrame>
        <p:sp>
          <p:nvSpPr>
            <p:cNvPr id="123" name="Line 57"/>
            <p:cNvSpPr>
              <a:spLocks noChangeShapeType="1"/>
            </p:cNvSpPr>
            <p:nvPr/>
          </p:nvSpPr>
          <p:spPr bwMode="auto">
            <a:xfrm flipH="1" flipV="1">
              <a:off x="7323138" y="2625725"/>
              <a:ext cx="3175" cy="420688"/>
            </a:xfrm>
            <a:prstGeom prst="line">
              <a:avLst/>
            </a:prstGeom>
            <a:noFill/>
            <a:ln w="25400">
              <a:solidFill>
                <a:srgbClr val="FFFF00"/>
              </a:solidFill>
              <a:round/>
              <a:headEnd/>
              <a:tailEnd/>
            </a:ln>
            <a:effectLst/>
          </p:spPr>
          <p:txBody>
            <a:bodyPr anchor="ctr">
              <a:spAutoFit/>
            </a:bodyPr>
            <a:lstStyle/>
            <a:p>
              <a:endParaRPr lang="en-US"/>
            </a:p>
          </p:txBody>
        </p:sp>
        <p:sp>
          <p:nvSpPr>
            <p:cNvPr id="124" name="Line 58"/>
            <p:cNvSpPr>
              <a:spLocks noChangeShapeType="1"/>
            </p:cNvSpPr>
            <p:nvPr/>
          </p:nvSpPr>
          <p:spPr bwMode="auto">
            <a:xfrm flipV="1">
              <a:off x="3759200" y="2616200"/>
              <a:ext cx="5356225" cy="7938"/>
            </a:xfrm>
            <a:prstGeom prst="line">
              <a:avLst/>
            </a:prstGeom>
            <a:noFill/>
            <a:ln w="25400">
              <a:solidFill>
                <a:srgbClr val="FFFF00"/>
              </a:solidFill>
              <a:round/>
              <a:headEnd/>
              <a:tailEnd/>
            </a:ln>
            <a:effectLst/>
          </p:spPr>
          <p:txBody>
            <a:bodyPr anchor="ctr">
              <a:spAutoFit/>
            </a:bodyPr>
            <a:lstStyle/>
            <a:p>
              <a:endParaRPr lang="en-US"/>
            </a:p>
          </p:txBody>
        </p:sp>
        <p:sp>
          <p:nvSpPr>
            <p:cNvPr id="125" name="Line 59"/>
            <p:cNvSpPr>
              <a:spLocks noChangeShapeType="1"/>
            </p:cNvSpPr>
            <p:nvPr/>
          </p:nvSpPr>
          <p:spPr bwMode="auto">
            <a:xfrm flipV="1">
              <a:off x="8858250" y="2613025"/>
              <a:ext cx="1588" cy="1917700"/>
            </a:xfrm>
            <a:prstGeom prst="line">
              <a:avLst/>
            </a:prstGeom>
            <a:noFill/>
            <a:ln w="25400">
              <a:solidFill>
                <a:srgbClr val="FFFF00"/>
              </a:solidFill>
              <a:round/>
              <a:headEnd/>
              <a:tailEnd/>
            </a:ln>
            <a:effectLst/>
          </p:spPr>
          <p:txBody>
            <a:bodyPr anchor="ctr">
              <a:spAutoFit/>
            </a:bodyPr>
            <a:lstStyle/>
            <a:p>
              <a:endParaRPr lang="en-US"/>
            </a:p>
          </p:txBody>
        </p:sp>
        <p:sp>
          <p:nvSpPr>
            <p:cNvPr id="126" name="Line 60"/>
            <p:cNvSpPr>
              <a:spLocks noChangeShapeType="1"/>
            </p:cNvSpPr>
            <p:nvPr/>
          </p:nvSpPr>
          <p:spPr bwMode="auto">
            <a:xfrm>
              <a:off x="3298825" y="4541838"/>
              <a:ext cx="5781675" cy="1587"/>
            </a:xfrm>
            <a:prstGeom prst="line">
              <a:avLst/>
            </a:prstGeom>
            <a:noFill/>
            <a:ln w="25400">
              <a:solidFill>
                <a:srgbClr val="FFFF00"/>
              </a:solidFill>
              <a:round/>
              <a:headEnd/>
              <a:tailEnd/>
            </a:ln>
            <a:effectLst/>
          </p:spPr>
          <p:txBody>
            <a:bodyPr anchor="ctr">
              <a:spAutoFit/>
            </a:bodyPr>
            <a:lstStyle/>
            <a:p>
              <a:endParaRPr lang="en-US"/>
            </a:p>
          </p:txBody>
        </p:sp>
        <p:sp>
          <p:nvSpPr>
            <p:cNvPr id="127" name="Line 61"/>
            <p:cNvSpPr>
              <a:spLocks noChangeShapeType="1"/>
            </p:cNvSpPr>
            <p:nvPr/>
          </p:nvSpPr>
          <p:spPr bwMode="auto">
            <a:xfrm flipH="1" flipV="1">
              <a:off x="8016875" y="4541838"/>
              <a:ext cx="3175" cy="222250"/>
            </a:xfrm>
            <a:prstGeom prst="line">
              <a:avLst/>
            </a:prstGeom>
            <a:noFill/>
            <a:ln w="25400">
              <a:solidFill>
                <a:srgbClr val="FFFF00"/>
              </a:solidFill>
              <a:round/>
              <a:headEnd/>
              <a:tailEnd/>
            </a:ln>
            <a:effectLst/>
          </p:spPr>
          <p:txBody>
            <a:bodyPr anchor="ctr">
              <a:spAutoFit/>
            </a:bodyPr>
            <a:lstStyle/>
            <a:p>
              <a:endParaRPr lang="en-US"/>
            </a:p>
          </p:txBody>
        </p:sp>
        <p:sp>
          <p:nvSpPr>
            <p:cNvPr id="128" name="Line 62"/>
            <p:cNvSpPr>
              <a:spLocks noChangeShapeType="1"/>
            </p:cNvSpPr>
            <p:nvPr/>
          </p:nvSpPr>
          <p:spPr bwMode="auto">
            <a:xfrm flipV="1">
              <a:off x="6464300" y="4541838"/>
              <a:ext cx="6350" cy="222250"/>
            </a:xfrm>
            <a:prstGeom prst="line">
              <a:avLst/>
            </a:prstGeom>
            <a:noFill/>
            <a:ln w="25400">
              <a:solidFill>
                <a:srgbClr val="FFFF00"/>
              </a:solidFill>
              <a:round/>
              <a:headEnd/>
              <a:tailEnd/>
            </a:ln>
            <a:effectLst/>
          </p:spPr>
          <p:txBody>
            <a:bodyPr anchor="ctr">
              <a:spAutoFit/>
            </a:bodyPr>
            <a:lstStyle/>
            <a:p>
              <a:endParaRPr lang="en-US"/>
            </a:p>
          </p:txBody>
        </p:sp>
        <p:sp>
          <p:nvSpPr>
            <p:cNvPr id="129" name="Line 63"/>
            <p:cNvSpPr>
              <a:spLocks noChangeShapeType="1"/>
            </p:cNvSpPr>
            <p:nvPr/>
          </p:nvSpPr>
          <p:spPr bwMode="auto">
            <a:xfrm flipH="1" flipV="1">
              <a:off x="4997450" y="4541838"/>
              <a:ext cx="3175" cy="222250"/>
            </a:xfrm>
            <a:prstGeom prst="line">
              <a:avLst/>
            </a:prstGeom>
            <a:noFill/>
            <a:ln w="25400">
              <a:solidFill>
                <a:srgbClr val="FFFF00"/>
              </a:solidFill>
              <a:round/>
              <a:headEnd/>
              <a:tailEnd/>
            </a:ln>
            <a:effectLst/>
          </p:spPr>
          <p:txBody>
            <a:bodyPr anchor="ctr">
              <a:spAutoFit/>
            </a:bodyPr>
            <a:lstStyle/>
            <a:p>
              <a:endParaRPr lang="en-US"/>
            </a:p>
          </p:txBody>
        </p:sp>
        <p:sp>
          <p:nvSpPr>
            <p:cNvPr id="130" name="Line 64"/>
            <p:cNvSpPr>
              <a:spLocks noChangeShapeType="1"/>
            </p:cNvSpPr>
            <p:nvPr/>
          </p:nvSpPr>
          <p:spPr bwMode="auto">
            <a:xfrm flipH="1" flipV="1">
              <a:off x="3522663" y="4551363"/>
              <a:ext cx="3175" cy="212725"/>
            </a:xfrm>
            <a:prstGeom prst="line">
              <a:avLst/>
            </a:prstGeom>
            <a:noFill/>
            <a:ln w="25400">
              <a:solidFill>
                <a:srgbClr val="FFFF00"/>
              </a:solidFill>
              <a:round/>
              <a:headEnd/>
              <a:tailEnd/>
            </a:ln>
            <a:effectLst/>
          </p:spPr>
          <p:txBody>
            <a:bodyPr anchor="ctr">
              <a:spAutoFit/>
            </a:bodyPr>
            <a:lstStyle/>
            <a:p>
              <a:endParaRPr lang="en-US"/>
            </a:p>
          </p:txBody>
        </p:sp>
        <p:sp>
          <p:nvSpPr>
            <p:cNvPr id="131" name="Line 65"/>
            <p:cNvSpPr>
              <a:spLocks noChangeShapeType="1"/>
            </p:cNvSpPr>
            <p:nvPr/>
          </p:nvSpPr>
          <p:spPr bwMode="auto">
            <a:xfrm flipV="1">
              <a:off x="2536825" y="2689225"/>
              <a:ext cx="1588" cy="3303588"/>
            </a:xfrm>
            <a:prstGeom prst="line">
              <a:avLst/>
            </a:prstGeom>
            <a:noFill/>
            <a:ln w="25400">
              <a:solidFill>
                <a:srgbClr val="FF9900"/>
              </a:solidFill>
              <a:round/>
              <a:headEnd/>
              <a:tailEnd/>
            </a:ln>
            <a:effectLst/>
          </p:spPr>
          <p:txBody>
            <a:bodyPr anchor="ctr">
              <a:spAutoFit/>
            </a:bodyPr>
            <a:lstStyle/>
            <a:p>
              <a:endParaRPr lang="en-US"/>
            </a:p>
          </p:txBody>
        </p:sp>
        <p:sp>
          <p:nvSpPr>
            <p:cNvPr id="132" name="Line 66"/>
            <p:cNvSpPr>
              <a:spLocks noChangeShapeType="1"/>
            </p:cNvSpPr>
            <p:nvPr/>
          </p:nvSpPr>
          <p:spPr bwMode="auto">
            <a:xfrm flipV="1">
              <a:off x="973138" y="4294188"/>
              <a:ext cx="1560512" cy="1587"/>
            </a:xfrm>
            <a:prstGeom prst="line">
              <a:avLst/>
            </a:prstGeom>
            <a:noFill/>
            <a:ln w="25400">
              <a:solidFill>
                <a:srgbClr val="FF9900"/>
              </a:solidFill>
              <a:round/>
              <a:headEnd/>
              <a:tailEnd/>
            </a:ln>
            <a:effectLst/>
          </p:spPr>
          <p:txBody>
            <a:bodyPr anchor="ctr">
              <a:spAutoFit/>
            </a:bodyPr>
            <a:lstStyle/>
            <a:p>
              <a:endParaRPr lang="en-US"/>
            </a:p>
          </p:txBody>
        </p:sp>
        <p:sp>
          <p:nvSpPr>
            <p:cNvPr id="133" name="Line 67"/>
            <p:cNvSpPr>
              <a:spLocks noChangeShapeType="1"/>
            </p:cNvSpPr>
            <p:nvPr/>
          </p:nvSpPr>
          <p:spPr bwMode="auto">
            <a:xfrm flipV="1">
              <a:off x="1543050" y="5789613"/>
              <a:ext cx="979488" cy="1587"/>
            </a:xfrm>
            <a:prstGeom prst="line">
              <a:avLst/>
            </a:prstGeom>
            <a:noFill/>
            <a:ln w="25400">
              <a:solidFill>
                <a:srgbClr val="FF9900"/>
              </a:solidFill>
              <a:round/>
              <a:headEnd/>
              <a:tailEnd/>
            </a:ln>
            <a:effectLst/>
          </p:spPr>
          <p:txBody>
            <a:bodyPr anchor="ctr">
              <a:spAutoFit/>
            </a:bodyPr>
            <a:lstStyle/>
            <a:p>
              <a:endParaRPr lang="en-US"/>
            </a:p>
          </p:txBody>
        </p:sp>
        <p:grpSp>
          <p:nvGrpSpPr>
            <p:cNvPr id="17" name="Group 68"/>
            <p:cNvGrpSpPr>
              <a:grpSpLocks/>
            </p:cNvGrpSpPr>
            <p:nvPr/>
          </p:nvGrpSpPr>
          <p:grpSpPr bwMode="auto">
            <a:xfrm>
              <a:off x="682625" y="4995863"/>
              <a:ext cx="1143000" cy="1055687"/>
              <a:chOff x="3660" y="1869"/>
              <a:chExt cx="405" cy="437"/>
            </a:xfrm>
          </p:grpSpPr>
          <p:pic>
            <p:nvPicPr>
              <p:cNvPr id="162" name="Picture 69"/>
              <p:cNvPicPr>
                <a:picLocks noChangeAspect="1" noChangeArrowheads="1"/>
              </p:cNvPicPr>
              <p:nvPr/>
            </p:nvPicPr>
            <p:blipFill>
              <a:blip r:embed="rId18" cstate="print"/>
              <a:srcRect/>
              <a:stretch>
                <a:fillRect/>
              </a:stretch>
            </p:blipFill>
            <p:spPr bwMode="auto">
              <a:xfrm>
                <a:off x="3660" y="1869"/>
                <a:ext cx="405" cy="437"/>
              </a:xfrm>
              <a:prstGeom prst="rect">
                <a:avLst/>
              </a:prstGeom>
              <a:noFill/>
              <a:ln w="9525">
                <a:noFill/>
                <a:miter lim="800000"/>
                <a:headEnd/>
                <a:tailEnd/>
              </a:ln>
            </p:spPr>
          </p:pic>
          <p:pic>
            <p:nvPicPr>
              <p:cNvPr id="163" name="Picture 70"/>
              <p:cNvPicPr>
                <a:picLocks noChangeAspect="1" noChangeArrowheads="1"/>
              </p:cNvPicPr>
              <p:nvPr/>
            </p:nvPicPr>
            <p:blipFill>
              <a:blip r:embed="rId19" cstate="print"/>
              <a:srcRect/>
              <a:stretch>
                <a:fillRect/>
              </a:stretch>
            </p:blipFill>
            <p:spPr bwMode="auto">
              <a:xfrm>
                <a:off x="3660" y="1869"/>
                <a:ext cx="405" cy="437"/>
              </a:xfrm>
              <a:prstGeom prst="rect">
                <a:avLst/>
              </a:prstGeom>
              <a:noFill/>
              <a:ln w="9525">
                <a:noFill/>
                <a:miter lim="800000"/>
                <a:headEnd/>
                <a:tailEnd/>
              </a:ln>
            </p:spPr>
          </p:pic>
        </p:grpSp>
        <p:grpSp>
          <p:nvGrpSpPr>
            <p:cNvPr id="18" name="Group 71"/>
            <p:cNvGrpSpPr>
              <a:grpSpLocks/>
            </p:cNvGrpSpPr>
            <p:nvPr/>
          </p:nvGrpSpPr>
          <p:grpSpPr bwMode="auto">
            <a:xfrm>
              <a:off x="1830388" y="1931988"/>
              <a:ext cx="1319212" cy="1073150"/>
              <a:chOff x="1421" y="1897"/>
              <a:chExt cx="831" cy="676"/>
            </a:xfrm>
          </p:grpSpPr>
          <p:graphicFrame>
            <p:nvGraphicFramePr>
              <p:cNvPr id="160" name="Object 72"/>
              <p:cNvGraphicFramePr>
                <a:graphicFrameLocks noChangeAspect="1"/>
              </p:cNvGraphicFramePr>
              <p:nvPr/>
            </p:nvGraphicFramePr>
            <p:xfrm>
              <a:off x="1421" y="1897"/>
              <a:ext cx="831" cy="676"/>
            </p:xfrm>
            <a:graphic>
              <a:graphicData uri="http://schemas.openxmlformats.org/presentationml/2006/ole">
                <p:oleObj spid="_x0000_s103438" name="Photo Editor Photo" r:id="rId20" imgW="1019048" imgH="828791" progId="">
                  <p:embed/>
                </p:oleObj>
              </a:graphicData>
            </a:graphic>
          </p:graphicFrame>
          <p:sp>
            <p:nvSpPr>
              <p:cNvPr id="161" name="Text Box 73"/>
              <p:cNvSpPr txBox="1">
                <a:spLocks noChangeArrowheads="1"/>
              </p:cNvSpPr>
              <p:nvPr/>
            </p:nvSpPr>
            <p:spPr bwMode="auto">
              <a:xfrm>
                <a:off x="1546" y="2051"/>
                <a:ext cx="586" cy="397"/>
              </a:xfrm>
              <a:prstGeom prst="rect">
                <a:avLst/>
              </a:prstGeom>
              <a:noFill/>
              <a:ln w="9525">
                <a:noFill/>
                <a:miter lim="800000"/>
                <a:headEnd type="none" w="sm" len="sm"/>
                <a:tailEnd type="none" w="sm" len="sm"/>
              </a:ln>
              <a:effectLst/>
            </p:spPr>
            <p:txBody>
              <a:bodyPr wrap="none">
                <a:spAutoFit/>
              </a:bodyPr>
              <a:lstStyle/>
              <a:p>
                <a:pPr algn="ctr" eaLnBrk="0" hangingPunct="0">
                  <a:spcBef>
                    <a:spcPct val="20000"/>
                  </a:spcBef>
                </a:pPr>
                <a:r>
                  <a:rPr lang="en-US" sz="1600" b="1"/>
                  <a:t>Internet</a:t>
                </a:r>
              </a:p>
              <a:p>
                <a:pPr algn="ctr" eaLnBrk="0" hangingPunct="0">
                  <a:spcBef>
                    <a:spcPct val="20000"/>
                  </a:spcBef>
                </a:pPr>
                <a:r>
                  <a:rPr lang="en-US" sz="1600" b="1"/>
                  <a:t>(ISP)</a:t>
                </a:r>
              </a:p>
            </p:txBody>
          </p:sp>
        </p:grpSp>
        <p:sp>
          <p:nvSpPr>
            <p:cNvPr id="136" name="Line 74"/>
            <p:cNvSpPr>
              <a:spLocks noChangeShapeType="1"/>
            </p:cNvSpPr>
            <p:nvPr/>
          </p:nvSpPr>
          <p:spPr bwMode="auto">
            <a:xfrm>
              <a:off x="989013" y="1401763"/>
              <a:ext cx="1089025" cy="777875"/>
            </a:xfrm>
            <a:prstGeom prst="line">
              <a:avLst/>
            </a:prstGeom>
            <a:noFill/>
            <a:ln w="25400">
              <a:solidFill>
                <a:srgbClr val="FF9900"/>
              </a:solidFill>
              <a:round/>
              <a:headEnd/>
              <a:tailEnd/>
            </a:ln>
            <a:effectLst/>
          </p:spPr>
          <p:txBody>
            <a:bodyPr anchor="ctr">
              <a:spAutoFit/>
            </a:bodyPr>
            <a:lstStyle/>
            <a:p>
              <a:endParaRPr lang="en-US"/>
            </a:p>
          </p:txBody>
        </p:sp>
        <p:sp>
          <p:nvSpPr>
            <p:cNvPr id="137" name="Text Box 75"/>
            <p:cNvSpPr txBox="1">
              <a:spLocks noChangeArrowheads="1"/>
            </p:cNvSpPr>
            <p:nvPr/>
          </p:nvSpPr>
          <p:spPr bwMode="auto">
            <a:xfrm>
              <a:off x="4435475" y="1712913"/>
              <a:ext cx="984250" cy="274637"/>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GPS System</a:t>
              </a:r>
            </a:p>
          </p:txBody>
        </p:sp>
        <p:sp>
          <p:nvSpPr>
            <p:cNvPr id="138" name="Text Box 76"/>
            <p:cNvSpPr txBox="1">
              <a:spLocks noChangeArrowheads="1"/>
            </p:cNvSpPr>
            <p:nvPr/>
          </p:nvSpPr>
          <p:spPr bwMode="auto">
            <a:xfrm>
              <a:off x="4392613" y="2898775"/>
              <a:ext cx="1077912" cy="457200"/>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Development </a:t>
              </a:r>
            </a:p>
            <a:p>
              <a:pPr algn="ctr" eaLnBrk="0" hangingPunct="0"/>
              <a:r>
                <a:rPr lang="en-US" sz="1200" b="1">
                  <a:effectLst>
                    <a:outerShdw blurRad="38100" dist="38100" dir="2700000" algn="tl">
                      <a:srgbClr val="C0C0C0"/>
                    </a:outerShdw>
                  </a:effectLst>
                  <a:latin typeface="Times New Roman" pitchFamily="18" charset="0"/>
                </a:rPr>
                <a:t>Station</a:t>
              </a:r>
            </a:p>
          </p:txBody>
        </p:sp>
        <p:sp>
          <p:nvSpPr>
            <p:cNvPr id="139" name="Text Box 77"/>
            <p:cNvSpPr txBox="1">
              <a:spLocks noChangeArrowheads="1"/>
            </p:cNvSpPr>
            <p:nvPr/>
          </p:nvSpPr>
          <p:spPr bwMode="auto">
            <a:xfrm>
              <a:off x="7612063" y="2913063"/>
              <a:ext cx="854075" cy="457200"/>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Operation</a:t>
              </a:r>
            </a:p>
            <a:p>
              <a:pPr algn="ctr" eaLnBrk="0" hangingPunct="0"/>
              <a:r>
                <a:rPr lang="en-US" sz="1200" b="1">
                  <a:effectLst>
                    <a:outerShdw blurRad="38100" dist="38100" dir="2700000" algn="tl">
                      <a:srgbClr val="C0C0C0"/>
                    </a:outerShdw>
                  </a:effectLst>
                  <a:latin typeface="Times New Roman" pitchFamily="18" charset="0"/>
                </a:rPr>
                <a:t>Station</a:t>
              </a:r>
            </a:p>
          </p:txBody>
        </p:sp>
        <p:sp>
          <p:nvSpPr>
            <p:cNvPr id="140" name="Text Box 78"/>
            <p:cNvSpPr txBox="1">
              <a:spLocks noChangeArrowheads="1"/>
            </p:cNvSpPr>
            <p:nvPr/>
          </p:nvSpPr>
          <p:spPr bwMode="auto">
            <a:xfrm>
              <a:off x="3846513" y="4791075"/>
              <a:ext cx="488950" cy="274638"/>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PLC</a:t>
              </a:r>
            </a:p>
          </p:txBody>
        </p:sp>
        <p:sp>
          <p:nvSpPr>
            <p:cNvPr id="141" name="Text Box 79"/>
            <p:cNvSpPr txBox="1">
              <a:spLocks noChangeArrowheads="1"/>
            </p:cNvSpPr>
            <p:nvPr/>
          </p:nvSpPr>
          <p:spPr bwMode="auto">
            <a:xfrm>
              <a:off x="5294313" y="4803775"/>
              <a:ext cx="488950" cy="274638"/>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PLC</a:t>
              </a:r>
            </a:p>
          </p:txBody>
        </p:sp>
        <p:sp>
          <p:nvSpPr>
            <p:cNvPr id="142" name="Text Box 80"/>
            <p:cNvSpPr txBox="1">
              <a:spLocks noChangeArrowheads="1"/>
            </p:cNvSpPr>
            <p:nvPr/>
          </p:nvSpPr>
          <p:spPr bwMode="auto">
            <a:xfrm>
              <a:off x="6767513" y="4741863"/>
              <a:ext cx="488950" cy="274637"/>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PLC</a:t>
              </a:r>
            </a:p>
          </p:txBody>
        </p:sp>
        <p:sp>
          <p:nvSpPr>
            <p:cNvPr id="143" name="Text Box 81"/>
            <p:cNvSpPr txBox="1">
              <a:spLocks noChangeArrowheads="1"/>
            </p:cNvSpPr>
            <p:nvPr/>
          </p:nvSpPr>
          <p:spPr bwMode="auto">
            <a:xfrm>
              <a:off x="8213725" y="4767263"/>
              <a:ext cx="488950" cy="274637"/>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PLC</a:t>
              </a:r>
            </a:p>
          </p:txBody>
        </p:sp>
        <p:sp>
          <p:nvSpPr>
            <p:cNvPr id="144" name="Text Box 82"/>
            <p:cNvSpPr txBox="1">
              <a:spLocks noChangeArrowheads="1"/>
            </p:cNvSpPr>
            <p:nvPr/>
          </p:nvSpPr>
          <p:spPr bwMode="auto">
            <a:xfrm>
              <a:off x="3076575" y="6400800"/>
              <a:ext cx="1320800" cy="457200"/>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Hydro generator </a:t>
              </a:r>
            </a:p>
            <a:p>
              <a:pPr algn="ctr" eaLnBrk="0" hangingPunct="0"/>
              <a:r>
                <a:rPr lang="en-US" sz="1200" b="1">
                  <a:effectLst>
                    <a:outerShdw blurRad="38100" dist="38100" dir="2700000" algn="tl">
                      <a:srgbClr val="C0C0C0"/>
                    </a:outerShdw>
                  </a:effectLst>
                  <a:latin typeface="Times New Roman" pitchFamily="18" charset="0"/>
                </a:rPr>
                <a:t>#1</a:t>
              </a:r>
            </a:p>
          </p:txBody>
        </p:sp>
        <p:sp>
          <p:nvSpPr>
            <p:cNvPr id="145" name="Text Box 83"/>
            <p:cNvSpPr txBox="1">
              <a:spLocks noChangeArrowheads="1"/>
            </p:cNvSpPr>
            <p:nvPr/>
          </p:nvSpPr>
          <p:spPr bwMode="auto">
            <a:xfrm>
              <a:off x="4586288" y="6400800"/>
              <a:ext cx="1320800" cy="457200"/>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Hydro generator </a:t>
              </a:r>
            </a:p>
            <a:p>
              <a:pPr algn="ctr" eaLnBrk="0" hangingPunct="0"/>
              <a:r>
                <a:rPr lang="en-US" sz="1200" b="1">
                  <a:effectLst>
                    <a:outerShdw blurRad="38100" dist="38100" dir="2700000" algn="tl">
                      <a:srgbClr val="C0C0C0"/>
                    </a:outerShdw>
                  </a:effectLst>
                  <a:latin typeface="Times New Roman" pitchFamily="18" charset="0"/>
                </a:rPr>
                <a:t>#2</a:t>
              </a:r>
            </a:p>
          </p:txBody>
        </p:sp>
        <p:sp>
          <p:nvSpPr>
            <p:cNvPr id="146" name="Text Box 84"/>
            <p:cNvSpPr txBox="1">
              <a:spLocks noChangeArrowheads="1"/>
            </p:cNvSpPr>
            <p:nvPr/>
          </p:nvSpPr>
          <p:spPr bwMode="auto">
            <a:xfrm>
              <a:off x="6057900" y="6400800"/>
              <a:ext cx="1320800" cy="457200"/>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Hydro generator </a:t>
              </a:r>
            </a:p>
            <a:p>
              <a:pPr algn="ctr" eaLnBrk="0" hangingPunct="0"/>
              <a:r>
                <a:rPr lang="en-US" sz="1200" b="1">
                  <a:effectLst>
                    <a:outerShdw blurRad="38100" dist="38100" dir="2700000" algn="tl">
                      <a:srgbClr val="C0C0C0"/>
                    </a:outerShdw>
                  </a:effectLst>
                  <a:latin typeface="Times New Roman" pitchFamily="18" charset="0"/>
                </a:rPr>
                <a:t>#3</a:t>
              </a:r>
            </a:p>
          </p:txBody>
        </p:sp>
        <p:sp>
          <p:nvSpPr>
            <p:cNvPr id="147" name="Text Box 85"/>
            <p:cNvSpPr txBox="1">
              <a:spLocks noChangeArrowheads="1"/>
            </p:cNvSpPr>
            <p:nvPr/>
          </p:nvSpPr>
          <p:spPr bwMode="auto">
            <a:xfrm>
              <a:off x="7531100" y="6400800"/>
              <a:ext cx="1320800" cy="457200"/>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Hydro generator </a:t>
              </a:r>
            </a:p>
            <a:p>
              <a:pPr algn="ctr" eaLnBrk="0" hangingPunct="0"/>
              <a:r>
                <a:rPr lang="en-US" sz="1200" b="1">
                  <a:effectLst>
                    <a:outerShdw blurRad="38100" dist="38100" dir="2700000" algn="tl">
                      <a:srgbClr val="C0C0C0"/>
                    </a:outerShdw>
                  </a:effectLst>
                  <a:latin typeface="Times New Roman" pitchFamily="18" charset="0"/>
                </a:rPr>
                <a:t>#4</a:t>
              </a:r>
            </a:p>
          </p:txBody>
        </p:sp>
        <p:sp>
          <p:nvSpPr>
            <p:cNvPr id="148" name="Text Box 86"/>
            <p:cNvSpPr txBox="1">
              <a:spLocks noChangeArrowheads="1"/>
            </p:cNvSpPr>
            <p:nvPr/>
          </p:nvSpPr>
          <p:spPr bwMode="auto">
            <a:xfrm>
              <a:off x="171450" y="5980113"/>
              <a:ext cx="2097088" cy="457200"/>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IEC811-5-101 Master Station</a:t>
              </a:r>
            </a:p>
            <a:p>
              <a:pPr algn="ctr" eaLnBrk="0" hangingPunct="0"/>
              <a:r>
                <a:rPr lang="en-US" sz="1200" b="1">
                  <a:effectLst>
                    <a:outerShdw blurRad="38100" dist="38100" dir="2700000" algn="tl">
                      <a:srgbClr val="C0C0C0"/>
                    </a:outerShdw>
                  </a:effectLst>
                  <a:latin typeface="Times New Roman" pitchFamily="18" charset="0"/>
                </a:rPr>
                <a:t>(Corporative Network)</a:t>
              </a:r>
            </a:p>
          </p:txBody>
        </p:sp>
        <p:sp>
          <p:nvSpPr>
            <p:cNvPr id="149" name="Text Box 87"/>
            <p:cNvSpPr txBox="1">
              <a:spLocks noChangeArrowheads="1"/>
            </p:cNvSpPr>
            <p:nvPr/>
          </p:nvSpPr>
          <p:spPr bwMode="auto">
            <a:xfrm>
              <a:off x="393700" y="4445000"/>
              <a:ext cx="1265238" cy="274638"/>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Oracle Database</a:t>
              </a:r>
            </a:p>
          </p:txBody>
        </p:sp>
        <p:sp>
          <p:nvSpPr>
            <p:cNvPr id="150" name="Text Box 88"/>
            <p:cNvSpPr txBox="1">
              <a:spLocks noChangeArrowheads="1"/>
            </p:cNvSpPr>
            <p:nvPr/>
          </p:nvSpPr>
          <p:spPr bwMode="auto">
            <a:xfrm>
              <a:off x="401638" y="3270250"/>
              <a:ext cx="1276350" cy="457200"/>
            </a:xfrm>
            <a:prstGeom prst="rect">
              <a:avLst/>
            </a:prstGeom>
            <a:noFill/>
            <a:ln w="12700">
              <a:noFill/>
              <a:miter lim="800000"/>
              <a:headEnd/>
              <a:tailEnd/>
            </a:ln>
            <a:effectLst/>
          </p:spPr>
          <p:txBody>
            <a:bodyPr wrap="none">
              <a:spAutoFit/>
            </a:bodyPr>
            <a:lstStyle/>
            <a:p>
              <a:pPr algn="ctr" eaLnBrk="0" hangingPunct="0"/>
              <a:r>
                <a:rPr lang="en-US" sz="1200" b="1" dirty="0">
                  <a:effectLst>
                    <a:outerShdw blurRad="38100" dist="38100" dir="2700000" algn="tl">
                      <a:srgbClr val="C0C0C0"/>
                    </a:outerShdw>
                  </a:effectLst>
                  <a:latin typeface="Times New Roman" pitchFamily="18" charset="0"/>
                </a:rPr>
                <a:t>Web Thin Client</a:t>
              </a:r>
            </a:p>
            <a:p>
              <a:pPr algn="ctr" eaLnBrk="0" hangingPunct="0"/>
              <a:r>
                <a:rPr lang="en-US" sz="1200" b="1" dirty="0">
                  <a:effectLst>
                    <a:outerShdw blurRad="38100" dist="38100" dir="2700000" algn="tl">
                      <a:srgbClr val="C0C0C0"/>
                    </a:outerShdw>
                  </a:effectLst>
                  <a:latin typeface="Times New Roman" pitchFamily="18" charset="0"/>
                </a:rPr>
                <a:t>(Browser)</a:t>
              </a:r>
            </a:p>
          </p:txBody>
        </p:sp>
        <p:sp>
          <p:nvSpPr>
            <p:cNvPr id="151" name="Text Box 89"/>
            <p:cNvSpPr txBox="1">
              <a:spLocks noChangeArrowheads="1"/>
            </p:cNvSpPr>
            <p:nvPr/>
          </p:nvSpPr>
          <p:spPr bwMode="auto">
            <a:xfrm>
              <a:off x="327025" y="1758950"/>
              <a:ext cx="1276350" cy="457200"/>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Web Thin Client</a:t>
              </a:r>
            </a:p>
            <a:p>
              <a:pPr algn="ctr" eaLnBrk="0" hangingPunct="0"/>
              <a:r>
                <a:rPr lang="en-US" sz="1200" b="1">
                  <a:effectLst>
                    <a:outerShdw blurRad="38100" dist="38100" dir="2700000" algn="tl">
                      <a:srgbClr val="C0C0C0"/>
                    </a:outerShdw>
                  </a:effectLst>
                  <a:latin typeface="Times New Roman" pitchFamily="18" charset="0"/>
                </a:rPr>
                <a:t>(Browser)</a:t>
              </a:r>
            </a:p>
          </p:txBody>
        </p:sp>
        <p:sp>
          <p:nvSpPr>
            <p:cNvPr id="152" name="Text Box 90"/>
            <p:cNvSpPr txBox="1">
              <a:spLocks noChangeArrowheads="1"/>
            </p:cNvSpPr>
            <p:nvPr/>
          </p:nvSpPr>
          <p:spPr bwMode="auto">
            <a:xfrm>
              <a:off x="5214938" y="2368550"/>
              <a:ext cx="1643062" cy="274638"/>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Synchronism Network</a:t>
              </a:r>
            </a:p>
          </p:txBody>
        </p:sp>
        <p:sp>
          <p:nvSpPr>
            <p:cNvPr id="153" name="Text Box 91"/>
            <p:cNvSpPr txBox="1">
              <a:spLocks noChangeArrowheads="1"/>
            </p:cNvSpPr>
            <p:nvPr/>
          </p:nvSpPr>
          <p:spPr bwMode="auto">
            <a:xfrm>
              <a:off x="5345113" y="4075113"/>
              <a:ext cx="1827212" cy="274637"/>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Control Process Network</a:t>
              </a:r>
            </a:p>
          </p:txBody>
        </p:sp>
        <p:sp>
          <p:nvSpPr>
            <p:cNvPr id="154" name="Text Box 92"/>
            <p:cNvSpPr txBox="1">
              <a:spLocks noChangeArrowheads="1"/>
            </p:cNvSpPr>
            <p:nvPr/>
          </p:nvSpPr>
          <p:spPr bwMode="auto">
            <a:xfrm rot="16200000">
              <a:off x="2044701" y="4273550"/>
              <a:ext cx="1185862" cy="274637"/>
            </a:xfrm>
            <a:prstGeom prst="rect">
              <a:avLst/>
            </a:prstGeom>
            <a:noFill/>
            <a:ln w="12700">
              <a:noFill/>
              <a:miter lim="800000"/>
              <a:headEnd/>
              <a:tailEnd/>
            </a:ln>
            <a:effectLst/>
          </p:spPr>
          <p:txBody>
            <a:bodyPr wrap="none">
              <a:spAutoFit/>
            </a:bodyPr>
            <a:lstStyle/>
            <a:p>
              <a:pPr algn="ctr" eaLnBrk="0" hangingPunct="0"/>
              <a:r>
                <a:rPr lang="en-US" sz="1200" b="1" dirty="0">
                  <a:effectLst>
                    <a:outerShdw blurRad="38100" dist="38100" dir="2700000" algn="tl">
                      <a:srgbClr val="C0C0C0"/>
                    </a:outerShdw>
                  </a:effectLst>
                  <a:latin typeface="Times New Roman" pitchFamily="18" charset="0"/>
                </a:rPr>
                <a:t>LAN (Intranet)</a:t>
              </a:r>
            </a:p>
          </p:txBody>
        </p:sp>
        <p:sp>
          <p:nvSpPr>
            <p:cNvPr id="155" name="Text Box 93"/>
            <p:cNvSpPr txBox="1">
              <a:spLocks noChangeArrowheads="1"/>
            </p:cNvSpPr>
            <p:nvPr/>
          </p:nvSpPr>
          <p:spPr bwMode="auto">
            <a:xfrm rot="2164927">
              <a:off x="1109663" y="1589088"/>
              <a:ext cx="1228725" cy="274637"/>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WAN (Internet)</a:t>
              </a:r>
            </a:p>
          </p:txBody>
        </p:sp>
        <p:graphicFrame>
          <p:nvGraphicFramePr>
            <p:cNvPr id="156" name="Object 94"/>
            <p:cNvGraphicFramePr>
              <a:graphicFrameLocks noChangeAspect="1"/>
            </p:cNvGraphicFramePr>
            <p:nvPr/>
          </p:nvGraphicFramePr>
          <p:xfrm>
            <a:off x="4440238" y="3657600"/>
            <a:ext cx="1008062" cy="484188"/>
          </p:xfrm>
          <a:graphic>
            <a:graphicData uri="http://schemas.openxmlformats.org/presentationml/2006/ole">
              <p:oleObj spid="_x0000_s103439" name="Photo Editor Photo" r:id="rId21" imgW="4552381" imgH="2190476" progId="">
                <p:embed/>
              </p:oleObj>
            </a:graphicData>
          </a:graphic>
        </p:graphicFrame>
        <p:graphicFrame>
          <p:nvGraphicFramePr>
            <p:cNvPr id="157" name="Object 95"/>
            <p:cNvGraphicFramePr>
              <a:graphicFrameLocks noChangeAspect="1"/>
            </p:cNvGraphicFramePr>
            <p:nvPr/>
          </p:nvGraphicFramePr>
          <p:xfrm>
            <a:off x="7508875" y="3706813"/>
            <a:ext cx="1008063" cy="484187"/>
          </p:xfrm>
          <a:graphic>
            <a:graphicData uri="http://schemas.openxmlformats.org/presentationml/2006/ole">
              <p:oleObj spid="_x0000_s103440" name="Photo Editor Photo" r:id="rId22" imgW="4552381" imgH="2190476" progId="">
                <p:embed/>
              </p:oleObj>
            </a:graphicData>
          </a:graphic>
        </p:graphicFrame>
        <p:sp>
          <p:nvSpPr>
            <p:cNvPr id="158" name="AutoShape 96"/>
            <p:cNvSpPr>
              <a:spLocks noChangeArrowheads="1"/>
            </p:cNvSpPr>
            <p:nvPr/>
          </p:nvSpPr>
          <p:spPr bwMode="auto">
            <a:xfrm>
              <a:off x="768350" y="3908425"/>
              <a:ext cx="431800" cy="519113"/>
            </a:xfrm>
            <a:prstGeom prst="flowChartMagneticDisk">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12700">
              <a:solidFill>
                <a:srgbClr val="000000"/>
              </a:solidFill>
              <a:round/>
              <a:headEnd/>
              <a:tailEnd/>
            </a:ln>
            <a:effectLst/>
          </p:spPr>
          <p:txBody>
            <a:bodyPr anchor="ctr">
              <a:spAutoFit/>
            </a:bodyPr>
            <a:lstStyle/>
            <a:p>
              <a:endParaRPr lang="en-US"/>
            </a:p>
          </p:txBody>
        </p:sp>
        <p:sp>
          <p:nvSpPr>
            <p:cNvPr id="159" name="Text Box 97"/>
            <p:cNvSpPr txBox="1">
              <a:spLocks noChangeArrowheads="1"/>
            </p:cNvSpPr>
            <p:nvPr/>
          </p:nvSpPr>
          <p:spPr bwMode="auto">
            <a:xfrm>
              <a:off x="1452563" y="3863975"/>
              <a:ext cx="815975" cy="457200"/>
            </a:xfrm>
            <a:prstGeom prst="rect">
              <a:avLst/>
            </a:prstGeom>
            <a:noFill/>
            <a:ln w="12700">
              <a:noFill/>
              <a:miter lim="800000"/>
              <a:headEnd/>
              <a:tailEnd/>
            </a:ln>
            <a:effectLst/>
          </p:spPr>
          <p:txBody>
            <a:bodyPr wrap="none">
              <a:spAutoFit/>
            </a:bodyPr>
            <a:lstStyle/>
            <a:p>
              <a:pPr algn="ctr" eaLnBrk="0" hangingPunct="0"/>
              <a:r>
                <a:rPr lang="en-US" sz="1200" b="1">
                  <a:effectLst>
                    <a:outerShdw blurRad="38100" dist="38100" dir="2700000" algn="tl">
                      <a:srgbClr val="C0C0C0"/>
                    </a:outerShdw>
                  </a:effectLst>
                  <a:latin typeface="Times New Roman" pitchFamily="18" charset="0"/>
                </a:rPr>
                <a:t>ODBC</a:t>
              </a:r>
            </a:p>
            <a:p>
              <a:pPr algn="ctr" eaLnBrk="0" hangingPunct="0"/>
              <a:r>
                <a:rPr lang="en-US" sz="1200" b="1">
                  <a:effectLst>
                    <a:outerShdw blurRad="38100" dist="38100" dir="2700000" algn="tl">
                      <a:srgbClr val="C0C0C0"/>
                    </a:outerShdw>
                  </a:effectLst>
                  <a:latin typeface="Times New Roman" pitchFamily="18" charset="0"/>
                </a:rPr>
                <a:t> Interface</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 action="ppaction://noaction"/>
          </p:cNvPr>
          <p:cNvPicPr>
            <a:picLocks noChangeAspect="1" noChangeArrowheads="1"/>
          </p:cNvPicPr>
          <p:nvPr/>
        </p:nvPicPr>
        <p:blipFill>
          <a:blip r:embed="rId4"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4"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smtClean="0">
                <a:solidFill>
                  <a:schemeClr val="bg1"/>
                </a:solidFill>
                <a:latin typeface="+mj-lt"/>
                <a:ea typeface="+mj-ea"/>
                <a:cs typeface="+mj-cs"/>
              </a:rPr>
              <a:t>Renewable Energy – Hydro Power</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sp>
        <p:nvSpPr>
          <p:cNvPr id="5" name="Rectangle 4"/>
          <p:cNvSpPr/>
          <p:nvPr/>
        </p:nvSpPr>
        <p:spPr>
          <a:xfrm>
            <a:off x="457199" y="767060"/>
            <a:ext cx="8386763" cy="646331"/>
          </a:xfrm>
          <a:prstGeom prst="rect">
            <a:avLst/>
          </a:prstGeom>
        </p:spPr>
        <p:txBody>
          <a:bodyPr wrap="square">
            <a:spAutoFit/>
          </a:bodyPr>
          <a:lstStyle/>
          <a:p>
            <a:r>
              <a:rPr lang="en-US" b="1" dirty="0" smtClean="0"/>
              <a:t>Case Study: </a:t>
            </a:r>
            <a:r>
              <a:rPr lang="pt-BR" dirty="0" smtClean="0"/>
              <a:t>Companhia Energetica de Sao Paulo (CESP) - </a:t>
            </a:r>
            <a:r>
              <a:rPr lang="en-US" dirty="0" smtClean="0"/>
              <a:t>one of Brazil's largest power generators.</a:t>
            </a:r>
            <a:r>
              <a:rPr lang="pt-BR" dirty="0" smtClean="0"/>
              <a:t>  </a:t>
            </a:r>
            <a:endParaRPr lang="en-US" dirty="0" smtClean="0"/>
          </a:p>
        </p:txBody>
      </p:sp>
      <p:graphicFrame>
        <p:nvGraphicFramePr>
          <p:cNvPr id="231425" name="Object 1"/>
          <p:cNvGraphicFramePr>
            <a:graphicFrameLocks noChangeAspect="1"/>
          </p:cNvGraphicFramePr>
          <p:nvPr/>
        </p:nvGraphicFramePr>
        <p:xfrm>
          <a:off x="1400175" y="1414535"/>
          <a:ext cx="5886450" cy="3741170"/>
        </p:xfrm>
        <a:graphic>
          <a:graphicData uri="http://schemas.openxmlformats.org/presentationml/2006/ole">
            <p:oleObj spid="_x0000_s104450" name="Bitmap Image" r:id="rId5" imgW="5466667" imgH="4095238" progId="PBrush">
              <p:embed/>
            </p:oleObj>
          </a:graphicData>
        </a:graphic>
      </p:graphicFrame>
      <p:sp>
        <p:nvSpPr>
          <p:cNvPr id="183" name="Rectangle 182"/>
          <p:cNvSpPr/>
          <p:nvPr/>
        </p:nvSpPr>
        <p:spPr>
          <a:xfrm>
            <a:off x="0" y="5348972"/>
            <a:ext cx="4572000" cy="584775"/>
          </a:xfrm>
          <a:prstGeom prst="rect">
            <a:avLst/>
          </a:prstGeom>
        </p:spPr>
        <p:txBody>
          <a:bodyPr>
            <a:spAutoFit/>
          </a:bodyPr>
          <a:lstStyle/>
          <a:p>
            <a:pPr algn="ctr"/>
            <a:r>
              <a:rPr lang="en-US" sz="1600" dirty="0" smtClean="0"/>
              <a:t>Proactive problem detection and resolution – higher reliability. </a:t>
            </a:r>
            <a:endParaRPr lang="en-US" sz="1600" dirty="0"/>
          </a:p>
        </p:txBody>
      </p:sp>
      <p:sp>
        <p:nvSpPr>
          <p:cNvPr id="184" name="TextBox 40"/>
          <p:cNvSpPr txBox="1">
            <a:spLocks noChangeArrowheads="1"/>
          </p:cNvSpPr>
          <p:nvPr/>
        </p:nvSpPr>
        <p:spPr bwMode="auto">
          <a:xfrm>
            <a:off x="0" y="5010149"/>
            <a:ext cx="1382713" cy="461963"/>
          </a:xfrm>
          <a:prstGeom prst="rect">
            <a:avLst/>
          </a:prstGeom>
          <a:noFill/>
          <a:ln w="9525">
            <a:noFill/>
            <a:miter lim="800000"/>
            <a:headEnd/>
            <a:tailEnd/>
          </a:ln>
        </p:spPr>
        <p:txBody>
          <a:bodyPr wrap="none">
            <a:spAutoFit/>
          </a:bodyPr>
          <a:lstStyle/>
          <a:p>
            <a:r>
              <a:rPr lang="en-US" dirty="0">
                <a:solidFill>
                  <a:srgbClr val="00B050"/>
                </a:solidFill>
              </a:rPr>
              <a:t>Benefits:</a:t>
            </a:r>
          </a:p>
        </p:txBody>
      </p:sp>
      <p:sp>
        <p:nvSpPr>
          <p:cNvPr id="185" name="Rectangle 184"/>
          <p:cNvSpPr/>
          <p:nvPr/>
        </p:nvSpPr>
        <p:spPr>
          <a:xfrm>
            <a:off x="4572000" y="5320397"/>
            <a:ext cx="4572000" cy="584775"/>
          </a:xfrm>
          <a:prstGeom prst="rect">
            <a:avLst/>
          </a:prstGeom>
        </p:spPr>
        <p:txBody>
          <a:bodyPr>
            <a:spAutoFit/>
          </a:bodyPr>
          <a:lstStyle/>
          <a:p>
            <a:pPr algn="ctr"/>
            <a:r>
              <a:rPr lang="en-US" sz="1600" dirty="0" smtClean="0"/>
              <a:t>Real time strategic decision making – cost reductions and increased revenue</a:t>
            </a: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rId3" action="ppaction://hlinksldjump"/>
          </p:cNvPr>
          <p:cNvPicPr>
            <a:picLocks noChangeAspect="1" noChangeArrowheads="1"/>
          </p:cNvPicPr>
          <p:nvPr/>
        </p:nvPicPr>
        <p:blipFill>
          <a:blip r:embed="rId4"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3"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noProof="0" dirty="0" smtClean="0">
                <a:solidFill>
                  <a:schemeClr val="bg1"/>
                </a:solidFill>
                <a:latin typeface="+mj-lt"/>
                <a:ea typeface="+mj-ea"/>
                <a:cs typeface="+mj-cs"/>
              </a:rPr>
              <a:t>SCADA &amp; Oil and Gas</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sp>
        <p:nvSpPr>
          <p:cNvPr id="4" name="Rectangle 3"/>
          <p:cNvSpPr/>
          <p:nvPr/>
        </p:nvSpPr>
        <p:spPr>
          <a:xfrm>
            <a:off x="185738" y="751612"/>
            <a:ext cx="4572000" cy="2031325"/>
          </a:xfrm>
          <a:prstGeom prst="rect">
            <a:avLst/>
          </a:prstGeom>
        </p:spPr>
        <p:txBody>
          <a:bodyPr>
            <a:spAutoFit/>
          </a:bodyPr>
          <a:lstStyle/>
          <a:p>
            <a:r>
              <a:rPr lang="en-US" sz="1600" dirty="0" smtClean="0"/>
              <a:t>“The worldwide market for supervisory control and data acquisition (SCADA) systems for the oil and gas industry is expected to grow at a compounded annual growth rate (CAGR) of 9.3 percent over the next five years. The market was nearly $850 million in 2007 and is forecasted to be more than $1.3 billion in 2012” </a:t>
            </a:r>
          </a:p>
          <a:p>
            <a:pPr algn="r"/>
            <a:r>
              <a:rPr lang="en-US" sz="1400" dirty="0" smtClean="0"/>
              <a:t>– ARC Advisory Group Inc. – 11/2008</a:t>
            </a:r>
            <a:endParaRPr lang="en-US" sz="1400" dirty="0"/>
          </a:p>
        </p:txBody>
      </p:sp>
      <p:sp>
        <p:nvSpPr>
          <p:cNvPr id="5" name="TextBox 4"/>
          <p:cNvSpPr txBox="1"/>
          <p:nvPr/>
        </p:nvSpPr>
        <p:spPr>
          <a:xfrm>
            <a:off x="4786313" y="642937"/>
            <a:ext cx="4384534" cy="4801314"/>
          </a:xfrm>
          <a:prstGeom prst="rect">
            <a:avLst/>
          </a:prstGeom>
          <a:noFill/>
        </p:spPr>
        <p:txBody>
          <a:bodyPr wrap="none" rtlCol="0">
            <a:spAutoFit/>
          </a:bodyPr>
          <a:lstStyle/>
          <a:p>
            <a:r>
              <a:rPr lang="en-US" sz="1600" b="1" dirty="0" smtClean="0"/>
              <a:t>Market Drivers: </a:t>
            </a:r>
          </a:p>
          <a:p>
            <a:endParaRPr lang="en-US" sz="1600" b="1" dirty="0" smtClean="0"/>
          </a:p>
          <a:p>
            <a:r>
              <a:rPr lang="en-US" sz="1600" b="1" dirty="0" smtClean="0"/>
              <a:t>“</a:t>
            </a:r>
            <a:r>
              <a:rPr lang="en-US" sz="1600" dirty="0" smtClean="0"/>
              <a:t>Worldwide SCADA market for the </a:t>
            </a:r>
          </a:p>
          <a:p>
            <a:r>
              <a:rPr lang="en-US" sz="1600" dirty="0" smtClean="0"/>
              <a:t>oil and gas industry is expanding as </a:t>
            </a:r>
          </a:p>
          <a:p>
            <a:r>
              <a:rPr lang="en-US" sz="1600" dirty="0" smtClean="0"/>
              <a:t>upstream development and new </a:t>
            </a:r>
          </a:p>
          <a:p>
            <a:r>
              <a:rPr lang="en-US" sz="1600" dirty="0" smtClean="0"/>
              <a:t>production occurs in remote and </a:t>
            </a:r>
          </a:p>
          <a:p>
            <a:r>
              <a:rPr lang="en-US" sz="1600" dirty="0" smtClean="0"/>
              <a:t>newly developed regions, and </a:t>
            </a:r>
          </a:p>
          <a:p>
            <a:r>
              <a:rPr lang="en-US" sz="1600" dirty="0" smtClean="0"/>
              <a:t>the existing oil and gas infrastructure </a:t>
            </a:r>
          </a:p>
          <a:p>
            <a:r>
              <a:rPr lang="en-US" sz="1600" dirty="0" smtClean="0"/>
              <a:t>makes use of the enhanced </a:t>
            </a:r>
          </a:p>
          <a:p>
            <a:r>
              <a:rPr lang="en-US" sz="1600" dirty="0" smtClean="0"/>
              <a:t>functionalities of SCADA to improve </a:t>
            </a:r>
          </a:p>
          <a:p>
            <a:r>
              <a:rPr lang="en-US" sz="1600" dirty="0" smtClean="0"/>
              <a:t>its core business processes of </a:t>
            </a:r>
          </a:p>
          <a:p>
            <a:r>
              <a:rPr lang="en-US" sz="1600" dirty="0" smtClean="0"/>
              <a:t>managing global disparate assets.”</a:t>
            </a:r>
          </a:p>
          <a:p>
            <a:endParaRPr lang="en-US" sz="1600" b="1" dirty="0" smtClean="0"/>
          </a:p>
          <a:p>
            <a:r>
              <a:rPr lang="en-US" sz="1600" dirty="0" smtClean="0"/>
              <a:t>“Global demand for energy in the form </a:t>
            </a:r>
          </a:p>
          <a:p>
            <a:r>
              <a:rPr lang="en-US" sz="1600" dirty="0" smtClean="0"/>
              <a:t>of oil and gas is driving both exploration </a:t>
            </a:r>
          </a:p>
          <a:p>
            <a:r>
              <a:rPr lang="en-US" sz="1600" dirty="0" smtClean="0"/>
              <a:t>and production activities.”</a:t>
            </a:r>
          </a:p>
          <a:p>
            <a:endParaRPr lang="en-US" dirty="0" smtClean="0"/>
          </a:p>
          <a:p>
            <a:pPr algn="r"/>
            <a:r>
              <a:rPr lang="en-US" sz="1400" dirty="0" smtClean="0"/>
              <a:t>– ARC Advisory Group Inc.</a:t>
            </a:r>
          </a:p>
          <a:p>
            <a:endParaRPr lang="en-US" b="1" dirty="0"/>
          </a:p>
        </p:txBody>
      </p:sp>
      <p:sp>
        <p:nvSpPr>
          <p:cNvPr id="6" name="Rectangle 5"/>
          <p:cNvSpPr/>
          <p:nvPr/>
        </p:nvSpPr>
        <p:spPr>
          <a:xfrm>
            <a:off x="242888" y="3173791"/>
            <a:ext cx="4572000" cy="2800767"/>
          </a:xfrm>
          <a:prstGeom prst="rect">
            <a:avLst/>
          </a:prstGeom>
        </p:spPr>
        <p:txBody>
          <a:bodyPr>
            <a:spAutoFit/>
          </a:bodyPr>
          <a:lstStyle/>
          <a:p>
            <a:r>
              <a:rPr lang="en-US" sz="1600" dirty="0" smtClean="0"/>
              <a:t>“SCADA will be at the core of technology adoptions as the world economy strengthens, and as the industry moves to improve business processes to meet growing energy demand and economic challenges. In both the upstream and midstream portions of the oil and gas industry, SCADA will play an increasingly important role in the real-time dissemination of knowledge and management control of assets.”</a:t>
            </a:r>
          </a:p>
          <a:p>
            <a:pPr algn="r"/>
            <a:r>
              <a:rPr lang="en-US" sz="1400" dirty="0" smtClean="0"/>
              <a:t>– ARC Advisory Group Inc.</a:t>
            </a:r>
          </a:p>
          <a:p>
            <a:endParaRPr lang="en-US" sz="1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2928878"/>
            <a:ext cx="7391400" cy="1015663"/>
          </a:xfrm>
          <a:prstGeom prst="rect">
            <a:avLst/>
          </a:prstGeom>
          <a:noFill/>
        </p:spPr>
        <p:txBody>
          <a:bodyPr wrap="square" rtlCol="0">
            <a:spAutoFit/>
          </a:bodyPr>
          <a:lstStyle/>
          <a:p>
            <a:pPr algn="ctr"/>
            <a:r>
              <a:rPr lang="en-US" sz="6000" b="1" spc="-150" dirty="0" smtClean="0">
                <a:ln w="11430" cmpd="sng">
                  <a:solidFill>
                    <a:schemeClr val="accent1">
                      <a:tint val="10000"/>
                    </a:schemeClr>
                  </a:solidFill>
                  <a:prstDash val="solid"/>
                  <a:miter lim="800000"/>
                </a:ln>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effectLst>
                  <a:outerShdw blurRad="50800" dist="50800" dir="5400000" algn="ctr" rotWithShape="0">
                    <a:schemeClr val="bg1">
                      <a:lumMod val="85000"/>
                    </a:schemeClr>
                  </a:outerShdw>
                </a:effectLst>
                <a:latin typeface="Century Gothic" pitchFamily="34" charset="0"/>
              </a:rPr>
              <a:t>Market in Energy</a:t>
            </a:r>
            <a:endParaRPr lang="en-US" sz="6000" b="1" spc="-150" dirty="0">
              <a:ln w="11430" cmpd="sng">
                <a:solidFill>
                  <a:schemeClr val="accent1">
                    <a:tint val="10000"/>
                  </a:schemeClr>
                </a:solidFill>
                <a:prstDash val="solid"/>
                <a:miter lim="800000"/>
              </a:ln>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effectLst>
                <a:outerShdw blurRad="50800" dist="50800" dir="5400000" algn="ctr" rotWithShape="0">
                  <a:schemeClr val="bg1">
                    <a:lumMod val="85000"/>
                  </a:schemeClr>
                </a:outerShdw>
              </a:effectLst>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rId3" action="ppaction://hlinksldjump"/>
          </p:cNvPr>
          <p:cNvPicPr>
            <a:picLocks noChangeAspect="1" noChangeArrowheads="1"/>
          </p:cNvPicPr>
          <p:nvPr/>
        </p:nvPicPr>
        <p:blipFill>
          <a:blip r:embed="rId4"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8"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smtClean="0">
                <a:solidFill>
                  <a:schemeClr val="bg1"/>
                </a:solidFill>
                <a:latin typeface="+mj-lt"/>
                <a:ea typeface="+mj-ea"/>
                <a:cs typeface="+mj-cs"/>
              </a:rPr>
              <a:t>Oil &amp; Gas Industries</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pic>
        <p:nvPicPr>
          <p:cNvPr id="504834" name="Picture 2" descr="Automation"/>
          <p:cNvPicPr>
            <a:picLocks noChangeAspect="1" noChangeArrowheads="1"/>
          </p:cNvPicPr>
          <p:nvPr/>
        </p:nvPicPr>
        <p:blipFill>
          <a:blip r:embed="rId5" cstate="print"/>
          <a:srcRect/>
          <a:stretch>
            <a:fillRect/>
          </a:stretch>
        </p:blipFill>
        <p:spPr bwMode="auto">
          <a:xfrm>
            <a:off x="4776761" y="1311248"/>
            <a:ext cx="3687629" cy="3830378"/>
          </a:xfrm>
          <a:prstGeom prst="rect">
            <a:avLst/>
          </a:prstGeom>
          <a:noFill/>
        </p:spPr>
      </p:pic>
      <p:sp>
        <p:nvSpPr>
          <p:cNvPr id="9" name="Rectangle 8"/>
          <p:cNvSpPr/>
          <p:nvPr/>
        </p:nvSpPr>
        <p:spPr>
          <a:xfrm>
            <a:off x="0" y="633735"/>
            <a:ext cx="4572000" cy="2862322"/>
          </a:xfrm>
          <a:prstGeom prst="rect">
            <a:avLst/>
          </a:prstGeom>
        </p:spPr>
        <p:txBody>
          <a:bodyPr>
            <a:spAutoFit/>
          </a:bodyPr>
          <a:lstStyle/>
          <a:p>
            <a:r>
              <a:rPr lang="en-US" dirty="0" smtClean="0"/>
              <a:t>“Automation expenditures by the upstream oil and gas sector, which includes exploration, production, and pipelines, are expected to grow at a compounded annual growth rate (CAGR) of nine percent over the next five years.  The market was $6.9 billion in 2007 and is forecasted to grow to $10.4 billion by 2012.”</a:t>
            </a:r>
          </a:p>
          <a:p>
            <a:r>
              <a:rPr lang="en-US" dirty="0" smtClean="0"/>
              <a:t>		ARC Advisory Group  </a:t>
            </a:r>
          </a:p>
          <a:p>
            <a:r>
              <a:rPr lang="en-US" dirty="0" smtClean="0"/>
              <a:t> </a:t>
            </a:r>
            <a:endParaRPr lang="en-US" dirty="0"/>
          </a:p>
        </p:txBody>
      </p:sp>
      <p:sp>
        <p:nvSpPr>
          <p:cNvPr id="10" name="Rectangle 9"/>
          <p:cNvSpPr/>
          <p:nvPr/>
        </p:nvSpPr>
        <p:spPr>
          <a:xfrm>
            <a:off x="0" y="3301983"/>
            <a:ext cx="4572000" cy="2585323"/>
          </a:xfrm>
          <a:prstGeom prst="rect">
            <a:avLst/>
          </a:prstGeom>
        </p:spPr>
        <p:txBody>
          <a:bodyPr>
            <a:spAutoFit/>
          </a:bodyPr>
          <a:lstStyle/>
          <a:p>
            <a:r>
              <a:rPr lang="en-US" dirty="0" smtClean="0"/>
              <a:t>“With the global economic downturn as a backdrop, it would be understandable if oil companies were to dial back their capital investments as a response to reduced demand and falling oil prices.  However, many of the major oil companies are maintaining their capital spending plans into 2009 and beyond.” </a:t>
            </a:r>
          </a:p>
          <a:p>
            <a:r>
              <a:rPr lang="en-US" dirty="0" smtClean="0"/>
              <a:t>                          Allen Avery, ARC Analyst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rId3" action="ppaction://hlinksldjump"/>
          </p:cNvPr>
          <p:cNvPicPr>
            <a:picLocks noChangeAspect="1" noChangeArrowheads="1"/>
          </p:cNvPicPr>
          <p:nvPr/>
        </p:nvPicPr>
        <p:blipFill>
          <a:blip r:embed="rId4"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4" name="Rectangle 3"/>
          <p:cNvSpPr/>
          <p:nvPr/>
        </p:nvSpPr>
        <p:spPr>
          <a:xfrm>
            <a:off x="942975" y="1661637"/>
            <a:ext cx="6872287" cy="2862322"/>
          </a:xfrm>
          <a:prstGeom prst="rect">
            <a:avLst/>
          </a:prstGeom>
        </p:spPr>
        <p:txBody>
          <a:bodyPr wrap="square">
            <a:spAutoFit/>
          </a:bodyPr>
          <a:lstStyle/>
          <a:p>
            <a:pPr algn="ctr"/>
            <a:r>
              <a:rPr lang="en-US" sz="3200" b="1" i="1" dirty="0" smtClean="0"/>
              <a:t>“The assets in a modern industrial facility are not limited to rotating machinery, but to software and service that add value to the system.”  </a:t>
            </a:r>
          </a:p>
          <a:p>
            <a:pPr algn="r"/>
            <a:r>
              <a:rPr lang="en-US" sz="2000" dirty="0" smtClean="0"/>
              <a:t>-GE Power</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err="1" smtClean="0">
                <a:solidFill>
                  <a:schemeClr val="bg1"/>
                </a:solidFill>
                <a:latin typeface="+mj-lt"/>
                <a:ea typeface="+mj-ea"/>
                <a:cs typeface="+mj-cs"/>
              </a:rPr>
              <a:t>InduSoft</a:t>
            </a:r>
            <a:r>
              <a:rPr lang="en-US" sz="2800" b="1" i="1" kern="0" dirty="0" smtClean="0">
                <a:solidFill>
                  <a:schemeClr val="bg1"/>
                </a:solidFill>
                <a:latin typeface="+mj-lt"/>
                <a:ea typeface="+mj-ea"/>
                <a:cs typeface="+mj-cs"/>
              </a:rPr>
              <a:t> Role in Energy</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sp>
        <p:nvSpPr>
          <p:cNvPr id="5" name="Rectangle 4"/>
          <p:cNvSpPr/>
          <p:nvPr/>
        </p:nvSpPr>
        <p:spPr>
          <a:xfrm>
            <a:off x="185738" y="751612"/>
            <a:ext cx="4572000" cy="5293757"/>
          </a:xfrm>
          <a:prstGeom prst="rect">
            <a:avLst/>
          </a:prstGeom>
        </p:spPr>
        <p:txBody>
          <a:bodyPr>
            <a:spAutoFit/>
          </a:bodyPr>
          <a:lstStyle/>
          <a:p>
            <a:r>
              <a:rPr lang="en-US" b="1" u="sng" dirty="0" smtClean="0"/>
              <a:t>Oil &amp; Gas </a:t>
            </a:r>
          </a:p>
          <a:p>
            <a:pPr>
              <a:buFontTx/>
              <a:buChar char="-"/>
            </a:pPr>
            <a:r>
              <a:rPr lang="en-US" dirty="0" smtClean="0"/>
              <a:t> Drilling &amp; Production</a:t>
            </a:r>
          </a:p>
          <a:p>
            <a:pPr>
              <a:buFontTx/>
              <a:buChar char="-"/>
            </a:pPr>
            <a:r>
              <a:rPr lang="en-US" dirty="0" smtClean="0"/>
              <a:t> Exploration &amp; Development</a:t>
            </a:r>
          </a:p>
          <a:p>
            <a:pPr>
              <a:buFontTx/>
              <a:buChar char="-"/>
            </a:pPr>
            <a:r>
              <a:rPr lang="en-US" dirty="0" smtClean="0"/>
              <a:t> Refining &amp; Petrochemicals</a:t>
            </a:r>
          </a:p>
          <a:p>
            <a:pPr>
              <a:buFontTx/>
              <a:buChar char="-"/>
            </a:pPr>
            <a:r>
              <a:rPr lang="en-US" dirty="0" smtClean="0"/>
              <a:t> Transportation &amp; Storage</a:t>
            </a:r>
          </a:p>
          <a:p>
            <a:pPr>
              <a:buFontTx/>
              <a:buChar char="-"/>
            </a:pPr>
            <a:endParaRPr lang="en-US" dirty="0" smtClean="0"/>
          </a:p>
          <a:p>
            <a:r>
              <a:rPr lang="en-US" b="1" u="sng" dirty="0" smtClean="0"/>
              <a:t>Power Generation</a:t>
            </a:r>
          </a:p>
          <a:p>
            <a:pPr>
              <a:buFontTx/>
              <a:buChar char="-"/>
            </a:pPr>
            <a:r>
              <a:rPr lang="en-US" dirty="0" err="1" smtClean="0"/>
              <a:t>Biofuels</a:t>
            </a:r>
            <a:r>
              <a:rPr lang="en-US" dirty="0" smtClean="0"/>
              <a:t> &amp; Biomass</a:t>
            </a:r>
          </a:p>
          <a:p>
            <a:pPr>
              <a:buFontTx/>
              <a:buChar char="-"/>
            </a:pPr>
            <a:r>
              <a:rPr lang="en-US" dirty="0" smtClean="0"/>
              <a:t>Fossil Fuel</a:t>
            </a:r>
          </a:p>
          <a:p>
            <a:pPr>
              <a:buFontTx/>
              <a:buChar char="-"/>
            </a:pPr>
            <a:r>
              <a:rPr lang="en-US" dirty="0" smtClean="0"/>
              <a:t>Geothermal</a:t>
            </a:r>
          </a:p>
          <a:p>
            <a:pPr>
              <a:buFontTx/>
              <a:buChar char="-"/>
            </a:pPr>
            <a:r>
              <a:rPr lang="en-US" dirty="0" smtClean="0"/>
              <a:t>Hydro </a:t>
            </a:r>
          </a:p>
          <a:p>
            <a:pPr>
              <a:buFontTx/>
              <a:buChar char="-"/>
            </a:pPr>
            <a:r>
              <a:rPr lang="en-US" dirty="0" smtClean="0"/>
              <a:t>Nuclear</a:t>
            </a:r>
          </a:p>
          <a:p>
            <a:pPr>
              <a:buFontTx/>
              <a:buChar char="-"/>
            </a:pPr>
            <a:r>
              <a:rPr lang="en-US" dirty="0" smtClean="0"/>
              <a:t>Solar </a:t>
            </a:r>
          </a:p>
          <a:p>
            <a:pPr>
              <a:buFontTx/>
              <a:buChar char="-"/>
            </a:pPr>
            <a:r>
              <a:rPr lang="en-US" dirty="0" smtClean="0"/>
              <a:t>Wind</a:t>
            </a:r>
          </a:p>
          <a:p>
            <a:pPr>
              <a:buFontTx/>
              <a:buChar char="-"/>
            </a:pPr>
            <a:endParaRPr lang="en-US" dirty="0" smtClean="0"/>
          </a:p>
          <a:p>
            <a:r>
              <a:rPr lang="en-US" b="1" u="sng" dirty="0" smtClean="0"/>
              <a:t>Power Distribution</a:t>
            </a:r>
          </a:p>
          <a:p>
            <a:pPr>
              <a:buFontTx/>
              <a:buChar char="-"/>
            </a:pPr>
            <a:r>
              <a:rPr lang="en-US" dirty="0" smtClean="0"/>
              <a:t>Utilities Network</a:t>
            </a:r>
          </a:p>
          <a:p>
            <a:pPr>
              <a:buFontTx/>
              <a:buChar char="-"/>
            </a:pPr>
            <a:r>
              <a:rPr lang="en-US" dirty="0" smtClean="0"/>
              <a:t>Utilities Retail</a:t>
            </a:r>
          </a:p>
          <a:p>
            <a:pPr>
              <a:buFontTx/>
              <a:buChar char="-"/>
            </a:pPr>
            <a:endParaRPr lang="en-US" sz="1400" dirty="0"/>
          </a:p>
        </p:txBody>
      </p:sp>
      <p:sp>
        <p:nvSpPr>
          <p:cNvPr id="6" name="Rectangle 5"/>
          <p:cNvSpPr/>
          <p:nvPr/>
        </p:nvSpPr>
        <p:spPr>
          <a:xfrm>
            <a:off x="4114800" y="762000"/>
            <a:ext cx="4572000" cy="3354765"/>
          </a:xfrm>
          <a:prstGeom prst="rect">
            <a:avLst/>
          </a:prstGeom>
        </p:spPr>
        <p:txBody>
          <a:bodyPr>
            <a:spAutoFit/>
          </a:bodyPr>
          <a:lstStyle/>
          <a:p>
            <a:r>
              <a:rPr lang="en-US" b="1" u="sng" dirty="0" smtClean="0"/>
              <a:t>Mining &amp; Commodities</a:t>
            </a:r>
          </a:p>
          <a:p>
            <a:pPr>
              <a:buFontTx/>
              <a:buChar char="-"/>
            </a:pPr>
            <a:r>
              <a:rPr lang="en-US" dirty="0" smtClean="0"/>
              <a:t> Carbon</a:t>
            </a:r>
          </a:p>
          <a:p>
            <a:pPr>
              <a:buFontTx/>
              <a:buChar char="-"/>
            </a:pPr>
            <a:r>
              <a:rPr lang="en-US" dirty="0" smtClean="0"/>
              <a:t> Coal</a:t>
            </a:r>
          </a:p>
          <a:p>
            <a:pPr>
              <a:buFontTx/>
              <a:buChar char="-"/>
            </a:pPr>
            <a:r>
              <a:rPr lang="en-US" dirty="0" smtClean="0"/>
              <a:t> Minerals &amp; Materials</a:t>
            </a:r>
          </a:p>
          <a:p>
            <a:pPr>
              <a:buFontTx/>
              <a:buChar char="-"/>
            </a:pPr>
            <a:r>
              <a:rPr lang="en-US" dirty="0" smtClean="0"/>
              <a:t> Nuclear fuels</a:t>
            </a:r>
          </a:p>
          <a:p>
            <a:pPr>
              <a:buFontTx/>
              <a:buChar char="-"/>
            </a:pPr>
            <a:endParaRPr lang="en-US" dirty="0" smtClean="0"/>
          </a:p>
          <a:p>
            <a:r>
              <a:rPr lang="en-US" b="1" u="sng" dirty="0" smtClean="0"/>
              <a:t>Energy Management/Green Power</a:t>
            </a:r>
          </a:p>
          <a:p>
            <a:pPr>
              <a:buFontTx/>
              <a:buChar char="-"/>
            </a:pPr>
            <a:r>
              <a:rPr lang="en-US" dirty="0" smtClean="0"/>
              <a:t> Building Automation</a:t>
            </a:r>
          </a:p>
          <a:p>
            <a:pPr>
              <a:buFontTx/>
              <a:buChar char="-"/>
            </a:pPr>
            <a:r>
              <a:rPr lang="en-US" dirty="0" smtClean="0"/>
              <a:t> Smart Buildings</a:t>
            </a:r>
          </a:p>
          <a:p>
            <a:pPr>
              <a:buFontTx/>
              <a:buChar char="-"/>
            </a:pPr>
            <a:r>
              <a:rPr lang="en-US" dirty="0" smtClean="0"/>
              <a:t> Smart Metering</a:t>
            </a:r>
          </a:p>
          <a:p>
            <a:pPr>
              <a:buFontTx/>
              <a:buChar char="-"/>
            </a:pPr>
            <a:r>
              <a:rPr lang="en-US" dirty="0" smtClean="0"/>
              <a:t> Security</a:t>
            </a:r>
          </a:p>
          <a:p>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rId3" action="ppaction://hlinksldjump"/>
          </p:cNvPr>
          <p:cNvPicPr>
            <a:picLocks noChangeAspect="1" noChangeArrowheads="1"/>
          </p:cNvPicPr>
          <p:nvPr/>
        </p:nvPicPr>
        <p:blipFill>
          <a:blip r:embed="rId4"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4"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smtClean="0">
                <a:latin typeface="+mj-lt"/>
                <a:ea typeface="+mj-ea"/>
                <a:cs typeface="+mj-cs"/>
              </a:rPr>
              <a:t> </a:t>
            </a:r>
            <a:r>
              <a:rPr lang="en-US" sz="2800" b="1" i="1" kern="0" dirty="0" err="1" smtClean="0">
                <a:solidFill>
                  <a:schemeClr val="bg1"/>
                </a:solidFill>
                <a:latin typeface="+mj-lt"/>
                <a:ea typeface="+mj-ea"/>
                <a:cs typeface="+mj-cs"/>
              </a:rPr>
              <a:t>Turbomachinery</a:t>
            </a:r>
            <a:r>
              <a:rPr lang="en-US" sz="2800" b="1" i="1" kern="0" dirty="0" smtClean="0">
                <a:solidFill>
                  <a:schemeClr val="bg1"/>
                </a:solidFill>
                <a:latin typeface="+mj-lt"/>
                <a:ea typeface="+mj-ea"/>
                <a:cs typeface="+mj-cs"/>
              </a:rPr>
              <a:t> Controls</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sp>
        <p:nvSpPr>
          <p:cNvPr id="5" name="Rectangle 4"/>
          <p:cNvSpPr/>
          <p:nvPr/>
        </p:nvSpPr>
        <p:spPr>
          <a:xfrm>
            <a:off x="351758" y="517061"/>
            <a:ext cx="6348982" cy="369332"/>
          </a:xfrm>
          <a:prstGeom prst="rect">
            <a:avLst/>
          </a:prstGeom>
        </p:spPr>
        <p:txBody>
          <a:bodyPr wrap="none">
            <a:spAutoFit/>
          </a:bodyPr>
          <a:lstStyle/>
          <a:p>
            <a:r>
              <a:rPr lang="en-US" b="1" dirty="0" smtClean="0"/>
              <a:t>Case Study: </a:t>
            </a:r>
            <a:r>
              <a:rPr lang="en-US" dirty="0" smtClean="0"/>
              <a:t> ICP Triplex, a Rockwell Automation Company</a:t>
            </a:r>
            <a:r>
              <a:rPr lang="en-US" b="1" dirty="0" smtClean="0"/>
              <a:t> </a:t>
            </a:r>
            <a:endParaRPr lang="en-US" dirty="0"/>
          </a:p>
        </p:txBody>
      </p:sp>
      <p:pic>
        <p:nvPicPr>
          <p:cNvPr id="6" name="Picture 5" descr="micon1.bmp"/>
          <p:cNvPicPr>
            <a:picLocks noChangeAspect="1"/>
          </p:cNvPicPr>
          <p:nvPr/>
        </p:nvPicPr>
        <p:blipFill>
          <a:blip r:embed="rId5" cstate="print"/>
          <a:stretch>
            <a:fillRect/>
          </a:stretch>
        </p:blipFill>
        <p:spPr>
          <a:xfrm>
            <a:off x="269823" y="1072382"/>
            <a:ext cx="3152777" cy="2364583"/>
          </a:xfrm>
          <a:prstGeom prst="rect">
            <a:avLst/>
          </a:prstGeom>
        </p:spPr>
      </p:pic>
      <p:pic>
        <p:nvPicPr>
          <p:cNvPr id="7" name="Picture 6" descr="micon2.bmp"/>
          <p:cNvPicPr>
            <a:picLocks noChangeAspect="1"/>
          </p:cNvPicPr>
          <p:nvPr/>
        </p:nvPicPr>
        <p:blipFill>
          <a:blip r:embed="rId6" cstate="print"/>
          <a:stretch>
            <a:fillRect/>
          </a:stretch>
        </p:blipFill>
        <p:spPr>
          <a:xfrm>
            <a:off x="6829351" y="689546"/>
            <a:ext cx="1862092" cy="2651619"/>
          </a:xfrm>
          <a:prstGeom prst="rect">
            <a:avLst/>
          </a:prstGeom>
        </p:spPr>
      </p:pic>
      <p:pic>
        <p:nvPicPr>
          <p:cNvPr id="8" name="Picture 7" descr="micon3.bmp"/>
          <p:cNvPicPr>
            <a:picLocks noChangeAspect="1"/>
          </p:cNvPicPr>
          <p:nvPr/>
        </p:nvPicPr>
        <p:blipFill>
          <a:blip r:embed="rId7" cstate="print"/>
          <a:stretch>
            <a:fillRect/>
          </a:stretch>
        </p:blipFill>
        <p:spPr>
          <a:xfrm>
            <a:off x="3286006" y="3462728"/>
            <a:ext cx="1886380" cy="2686205"/>
          </a:xfrm>
          <a:prstGeom prst="rect">
            <a:avLst/>
          </a:prstGeom>
        </p:spPr>
      </p:pic>
      <p:sp>
        <p:nvSpPr>
          <p:cNvPr id="319490" name="Text Box 2"/>
          <p:cNvSpPr txBox="1">
            <a:spLocks noChangeArrowheads="1"/>
          </p:cNvSpPr>
          <p:nvPr/>
        </p:nvSpPr>
        <p:spPr bwMode="auto">
          <a:xfrm>
            <a:off x="390213" y="4049218"/>
            <a:ext cx="2422525" cy="914400"/>
          </a:xfrm>
          <a:prstGeom prst="rect">
            <a:avLst/>
          </a:prstGeom>
          <a:solidFill>
            <a:srgbClr val="339966"/>
          </a:solidFill>
          <a:ln w="9525">
            <a:solidFill>
              <a:srgbClr val="33996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effectLst/>
                <a:latin typeface="Times New Roman" pitchFamily="18" charset="0"/>
                <a:cs typeface="Arial" pitchFamily="34" charset="0"/>
              </a:rPr>
              <a:t>"We did not have any trouble making the Web Studio software work,"  recalls </a:t>
            </a:r>
            <a:r>
              <a:rPr kumimoji="0" lang="en-US" sz="1100" b="1" i="0" u="none" strike="noStrike" cap="none" normalizeH="0" baseline="0" dirty="0" err="1" smtClean="0">
                <a:ln>
                  <a:noFill/>
                </a:ln>
                <a:effectLst/>
                <a:latin typeface="Times New Roman" pitchFamily="18" charset="0"/>
                <a:cs typeface="Arial" pitchFamily="34" charset="0"/>
              </a:rPr>
              <a:t>Rammler</a:t>
            </a:r>
            <a:r>
              <a:rPr kumimoji="0" lang="en-US" sz="1100" b="1" i="0" u="none" strike="noStrike" cap="none" normalizeH="0" baseline="0" dirty="0" smtClean="0">
                <a:ln>
                  <a:noFill/>
                </a:ln>
                <a:effectLst/>
                <a:latin typeface="Times New Roman" pitchFamily="18" charset="0"/>
                <a:cs typeface="Arial" pitchFamily="34" charset="0"/>
              </a:rPr>
              <a:t>, "and we had excellent support from </a:t>
            </a:r>
            <a:r>
              <a:rPr kumimoji="0" lang="en-US" sz="1100" b="1" i="0" u="none" strike="noStrike" cap="none" normalizeH="0" baseline="0" dirty="0" err="1" smtClean="0">
                <a:ln>
                  <a:noFill/>
                </a:ln>
                <a:effectLst/>
                <a:latin typeface="Times New Roman" pitchFamily="18" charset="0"/>
                <a:cs typeface="Arial" pitchFamily="34" charset="0"/>
              </a:rPr>
              <a:t>InduSoft's</a:t>
            </a:r>
            <a:r>
              <a:rPr kumimoji="0" lang="en-US" sz="1100" b="1" i="0" u="none" strike="noStrike" cap="none" normalizeH="0" baseline="0" dirty="0" smtClean="0">
                <a:ln>
                  <a:noFill/>
                </a:ln>
                <a:effectLst/>
                <a:latin typeface="Times New Roman" pitchFamily="18" charset="0"/>
                <a:cs typeface="Arial" pitchFamily="34" charset="0"/>
              </a:rPr>
              <a:t> technical staff."</a:t>
            </a:r>
            <a:endParaRPr kumimoji="0" lang="en-US" sz="1800" b="0" i="0" u="none" strike="noStrike" cap="none" normalizeH="0" baseline="0" dirty="0" smtClean="0">
              <a:ln>
                <a:noFill/>
              </a:ln>
              <a:effectLst/>
              <a:latin typeface="Arial" pitchFamily="34" charset="0"/>
              <a:cs typeface="Arial" pitchFamily="34" charset="0"/>
            </a:endParaRPr>
          </a:p>
        </p:txBody>
      </p:sp>
      <p:sp>
        <p:nvSpPr>
          <p:cNvPr id="10" name="Rectangle 9"/>
          <p:cNvSpPr/>
          <p:nvPr/>
        </p:nvSpPr>
        <p:spPr>
          <a:xfrm>
            <a:off x="3485541" y="1285308"/>
            <a:ext cx="2810330" cy="1169551"/>
          </a:xfrm>
          <a:prstGeom prst="rect">
            <a:avLst/>
          </a:prstGeom>
        </p:spPr>
        <p:txBody>
          <a:bodyPr wrap="square">
            <a:spAutoFit/>
          </a:bodyPr>
          <a:lstStyle/>
          <a:p>
            <a:pPr algn="ctr"/>
            <a:r>
              <a:rPr lang="en-US" sz="1400" b="1" dirty="0" smtClean="0"/>
              <a:t>“ We showed the remote condition monitoring </a:t>
            </a:r>
          </a:p>
          <a:p>
            <a:pPr algn="ctr"/>
            <a:r>
              <a:rPr lang="en-US" sz="1400" b="1" dirty="0" smtClean="0"/>
              <a:t>capability  to our customers and they loved it!”</a:t>
            </a:r>
          </a:p>
          <a:p>
            <a:pPr algn="ctr"/>
            <a:r>
              <a:rPr lang="en-US" sz="1400" b="1" dirty="0" smtClean="0"/>
              <a:t> Roman </a:t>
            </a:r>
            <a:r>
              <a:rPr lang="en-US" sz="1400" b="1" dirty="0" err="1" smtClean="0"/>
              <a:t>Rammler</a:t>
            </a:r>
            <a:endParaRPr lang="en-US" sz="1400" b="1" dirty="0"/>
          </a:p>
        </p:txBody>
      </p:sp>
      <p:pic>
        <p:nvPicPr>
          <p:cNvPr id="11" name="Picture 10" descr="micon4.bmp"/>
          <p:cNvPicPr>
            <a:picLocks noChangeAspect="1"/>
          </p:cNvPicPr>
          <p:nvPr/>
        </p:nvPicPr>
        <p:blipFill>
          <a:blip r:embed="rId8" cstate="print"/>
          <a:stretch>
            <a:fillRect/>
          </a:stretch>
        </p:blipFill>
        <p:spPr>
          <a:xfrm>
            <a:off x="5455957" y="3477718"/>
            <a:ext cx="1910615" cy="272071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rId4" action="ppaction://hlinksldjump"/>
          </p:cNvPr>
          <p:cNvPicPr>
            <a:picLocks noChangeAspect="1" noChangeArrowheads="1"/>
          </p:cNvPicPr>
          <p:nvPr/>
        </p:nvPicPr>
        <p:blipFill>
          <a:blip r:embed="rId5"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4"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smtClean="0">
                <a:latin typeface="+mj-lt"/>
                <a:ea typeface="+mj-ea"/>
                <a:cs typeface="+mj-cs"/>
              </a:rPr>
              <a:t> </a:t>
            </a:r>
            <a:r>
              <a:rPr lang="en-US" sz="2800" b="1" i="1" kern="0" dirty="0" err="1" smtClean="0">
                <a:solidFill>
                  <a:schemeClr val="bg1"/>
                </a:solidFill>
                <a:latin typeface="+mj-lt"/>
                <a:ea typeface="+mj-ea"/>
                <a:cs typeface="+mj-cs"/>
              </a:rPr>
              <a:t>Turbomachinery</a:t>
            </a:r>
            <a:r>
              <a:rPr lang="en-US" sz="2800" b="1" i="1" kern="0" dirty="0" smtClean="0">
                <a:solidFill>
                  <a:schemeClr val="bg1"/>
                </a:solidFill>
                <a:latin typeface="+mj-lt"/>
                <a:ea typeface="+mj-ea"/>
                <a:cs typeface="+mj-cs"/>
              </a:rPr>
              <a:t> Controls</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grpSp>
        <p:nvGrpSpPr>
          <p:cNvPr id="2" name="Group 4"/>
          <p:cNvGrpSpPr/>
          <p:nvPr/>
        </p:nvGrpSpPr>
        <p:grpSpPr>
          <a:xfrm>
            <a:off x="3494" y="736600"/>
            <a:ext cx="9098374" cy="5473700"/>
            <a:chOff x="3494" y="1208088"/>
            <a:chExt cx="9098374" cy="5473700"/>
          </a:xfrm>
        </p:grpSpPr>
        <p:sp>
          <p:nvSpPr>
            <p:cNvPr id="6" name="Text Box 76"/>
            <p:cNvSpPr txBox="1">
              <a:spLocks noChangeArrowheads="1"/>
            </p:cNvSpPr>
            <p:nvPr/>
          </p:nvSpPr>
          <p:spPr bwMode="auto">
            <a:xfrm>
              <a:off x="7383463" y="4258231"/>
              <a:ext cx="1655966" cy="738664"/>
            </a:xfrm>
            <a:prstGeom prst="rect">
              <a:avLst/>
            </a:prstGeom>
            <a:noFill/>
            <a:ln w="9525">
              <a:noFill/>
              <a:miter lim="800000"/>
              <a:headEnd/>
              <a:tailEnd/>
            </a:ln>
            <a:effectLst/>
          </p:spPr>
          <p:txBody>
            <a:bodyPr wrap="none" anchor="ctr">
              <a:spAutoFit/>
            </a:bodyPr>
            <a:lstStyle/>
            <a:p>
              <a:r>
                <a:rPr lang="en-US" sz="1400">
                  <a:latin typeface="Arial" pitchFamily="34" charset="0"/>
                </a:rPr>
                <a:t>Web Thin Client</a:t>
              </a:r>
            </a:p>
            <a:p>
              <a:r>
                <a:rPr lang="en-US" sz="1400">
                  <a:latin typeface="Arial" pitchFamily="34" charset="0"/>
                </a:rPr>
                <a:t> (Internet Explorer,</a:t>
              </a:r>
            </a:p>
            <a:p>
              <a:r>
                <a:rPr lang="en-US" sz="1400">
                  <a:latin typeface="Arial" pitchFamily="34" charset="0"/>
                </a:rPr>
                <a:t> ActiveX)</a:t>
              </a:r>
            </a:p>
          </p:txBody>
        </p:sp>
        <p:graphicFrame>
          <p:nvGraphicFramePr>
            <p:cNvPr id="7" name="Object 19"/>
            <p:cNvGraphicFramePr>
              <a:graphicFrameLocks noChangeAspect="1"/>
            </p:cNvGraphicFramePr>
            <p:nvPr/>
          </p:nvGraphicFramePr>
          <p:xfrm>
            <a:off x="3659188" y="2401888"/>
            <a:ext cx="1501775" cy="2354262"/>
          </p:xfrm>
          <a:graphic>
            <a:graphicData uri="http://schemas.openxmlformats.org/presentationml/2006/ole">
              <p:oleObj spid="_x0000_s100354" name="Photo Editor Photo" r:id="rId6" imgW="771429" imgH="1209524" progId="">
                <p:embed/>
              </p:oleObj>
            </a:graphicData>
          </a:graphic>
        </p:graphicFrame>
        <p:sp>
          <p:nvSpPr>
            <p:cNvPr id="8" name="AutoShape 27"/>
            <p:cNvSpPr>
              <a:spLocks noChangeArrowheads="1"/>
            </p:cNvSpPr>
            <p:nvPr/>
          </p:nvSpPr>
          <p:spPr bwMode="auto">
            <a:xfrm rot="10800000" flipV="1">
              <a:off x="827088" y="1254125"/>
              <a:ext cx="2152650" cy="793750"/>
            </a:xfrm>
            <a:prstGeom prst="wedgeRoundRectCallout">
              <a:avLst>
                <a:gd name="adj1" fmla="val -92111"/>
                <a:gd name="adj2" fmla="val 124796"/>
                <a:gd name="adj3" fmla="val 16667"/>
              </a:avLst>
            </a:prstGeom>
            <a:gradFill rotWithShape="0">
              <a:gsLst>
                <a:gs pos="0">
                  <a:srgbClr val="FFFF99"/>
                </a:gs>
                <a:gs pos="100000">
                  <a:srgbClr val="FFFF99">
                    <a:gamma/>
                    <a:shade val="46275"/>
                    <a:invGamma/>
                  </a:srgbClr>
                </a:gs>
              </a:gsLst>
              <a:path path="rect">
                <a:fillToRect l="50000" t="50000" r="50000" b="50000"/>
              </a:path>
            </a:gradFill>
            <a:ln w="9525">
              <a:solidFill>
                <a:schemeClr val="tx1"/>
              </a:solidFill>
              <a:miter lim="800000"/>
              <a:headEnd/>
              <a:tailEnd/>
            </a:ln>
            <a:effectLst/>
          </p:spPr>
          <p:txBody>
            <a:bodyPr wrap="none" anchor="ctr"/>
            <a:lstStyle/>
            <a:p>
              <a:r>
                <a:rPr lang="en-US" sz="1400">
                  <a:latin typeface="Arial" pitchFamily="34" charset="0"/>
                </a:rPr>
                <a:t>Micon OPC Server</a:t>
              </a:r>
            </a:p>
            <a:p>
              <a:r>
                <a:rPr lang="en-US" sz="1400">
                  <a:latin typeface="Arial" pitchFamily="34" charset="0"/>
                </a:rPr>
                <a:t>(Controller)</a:t>
              </a:r>
            </a:p>
          </p:txBody>
        </p:sp>
        <p:sp>
          <p:nvSpPr>
            <p:cNvPr id="9" name="AutoShape 29"/>
            <p:cNvSpPr>
              <a:spLocks noChangeArrowheads="1"/>
            </p:cNvSpPr>
            <p:nvPr/>
          </p:nvSpPr>
          <p:spPr bwMode="auto">
            <a:xfrm rot="10800000" flipV="1">
              <a:off x="5703888" y="1208088"/>
              <a:ext cx="2152650" cy="793750"/>
            </a:xfrm>
            <a:prstGeom prst="wedgeRoundRectCallout">
              <a:avLst>
                <a:gd name="adj1" fmla="val 86431"/>
                <a:gd name="adj2" fmla="val 128597"/>
                <a:gd name="adj3" fmla="val 16667"/>
              </a:avLst>
            </a:prstGeom>
            <a:gradFill rotWithShape="0">
              <a:gsLst>
                <a:gs pos="0">
                  <a:srgbClr val="CCFFCC"/>
                </a:gs>
                <a:gs pos="100000">
                  <a:srgbClr val="CCFFCC">
                    <a:gamma/>
                    <a:shade val="46275"/>
                    <a:invGamma/>
                  </a:srgbClr>
                </a:gs>
              </a:gsLst>
              <a:path path="rect">
                <a:fillToRect l="50000" t="50000" r="50000" b="50000"/>
              </a:path>
            </a:gradFill>
            <a:ln w="9525">
              <a:solidFill>
                <a:schemeClr val="tx1"/>
              </a:solidFill>
              <a:miter lim="800000"/>
              <a:headEnd/>
              <a:tailEnd/>
            </a:ln>
            <a:effectLst/>
          </p:spPr>
          <p:txBody>
            <a:bodyPr wrap="none" anchor="ctr"/>
            <a:lstStyle/>
            <a:p>
              <a:r>
                <a:rPr lang="en-US" sz="1400">
                  <a:latin typeface="Arial" pitchFamily="34" charset="0"/>
                </a:rPr>
                <a:t>CEView OPC Client</a:t>
              </a:r>
            </a:p>
            <a:p>
              <a:r>
                <a:rPr lang="en-US" sz="1400">
                  <a:latin typeface="Arial" pitchFamily="34" charset="0"/>
                </a:rPr>
                <a:t>(HMI)</a:t>
              </a:r>
            </a:p>
          </p:txBody>
        </p:sp>
        <p:sp>
          <p:nvSpPr>
            <p:cNvPr id="10" name="AutoShape 30"/>
            <p:cNvSpPr>
              <a:spLocks noChangeArrowheads="1"/>
            </p:cNvSpPr>
            <p:nvPr/>
          </p:nvSpPr>
          <p:spPr bwMode="auto">
            <a:xfrm>
              <a:off x="3630613" y="4827588"/>
              <a:ext cx="1509712" cy="333375"/>
            </a:xfrm>
            <a:prstGeom prst="ribbon">
              <a:avLst>
                <a:gd name="adj1" fmla="val 12500"/>
                <a:gd name="adj2" fmla="val 50000"/>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round/>
              <a:headEnd/>
              <a:tailEnd/>
            </a:ln>
            <a:effectLst/>
          </p:spPr>
          <p:txBody>
            <a:bodyPr wrap="none" anchor="ctr"/>
            <a:lstStyle/>
            <a:p>
              <a:r>
                <a:rPr lang="en-US" sz="1400">
                  <a:latin typeface="Arial" pitchFamily="34" charset="0"/>
                </a:rPr>
                <a:t>U200</a:t>
              </a:r>
              <a:endParaRPr lang="en-US"/>
            </a:p>
          </p:txBody>
        </p:sp>
        <p:sp>
          <p:nvSpPr>
            <p:cNvPr id="11" name="AutoShape 32"/>
            <p:cNvSpPr>
              <a:spLocks noChangeArrowheads="1"/>
            </p:cNvSpPr>
            <p:nvPr/>
          </p:nvSpPr>
          <p:spPr bwMode="auto">
            <a:xfrm>
              <a:off x="3078163" y="1362075"/>
              <a:ext cx="2524125" cy="515938"/>
            </a:xfrm>
            <a:prstGeom prst="leftRightArrow">
              <a:avLst>
                <a:gd name="adj1" fmla="val 50000"/>
                <a:gd name="adj2" fmla="val 97846"/>
              </a:avLst>
            </a:prstGeom>
            <a:solidFill>
              <a:schemeClr val="accent1"/>
            </a:solidFill>
            <a:ln w="9525">
              <a:solidFill>
                <a:schemeClr val="tx1"/>
              </a:solidFill>
              <a:miter lim="800000"/>
              <a:headEnd/>
              <a:tailEnd/>
            </a:ln>
            <a:effectLst/>
          </p:spPr>
          <p:txBody>
            <a:bodyPr wrap="none" anchor="ctr"/>
            <a:lstStyle/>
            <a:p>
              <a:r>
                <a:rPr lang="en-US" sz="1400">
                  <a:latin typeface="Arial" pitchFamily="34" charset="0"/>
                </a:rPr>
                <a:t>OPC</a:t>
              </a:r>
              <a:endParaRPr lang="en-US"/>
            </a:p>
          </p:txBody>
        </p:sp>
        <p:pic>
          <p:nvPicPr>
            <p:cNvPr id="12" name="Picture 36"/>
            <p:cNvPicPr>
              <a:picLocks noChangeAspect="1" noChangeArrowheads="1"/>
            </p:cNvPicPr>
            <p:nvPr/>
          </p:nvPicPr>
          <p:blipFill>
            <a:blip r:embed="rId7" cstate="print"/>
            <a:srcRect/>
            <a:stretch>
              <a:fillRect/>
            </a:stretch>
          </p:blipFill>
          <p:spPr bwMode="auto">
            <a:xfrm>
              <a:off x="7648575" y="2874963"/>
              <a:ext cx="1143000" cy="1055687"/>
            </a:xfrm>
            <a:prstGeom prst="rect">
              <a:avLst/>
            </a:prstGeom>
            <a:noFill/>
            <a:ln w="9525">
              <a:noFill/>
              <a:miter lim="800000"/>
              <a:headEnd/>
              <a:tailEnd/>
            </a:ln>
          </p:spPr>
        </p:pic>
        <p:pic>
          <p:nvPicPr>
            <p:cNvPr id="13" name="Picture 37"/>
            <p:cNvPicPr>
              <a:picLocks noChangeAspect="1" noChangeArrowheads="1"/>
            </p:cNvPicPr>
            <p:nvPr/>
          </p:nvPicPr>
          <p:blipFill>
            <a:blip r:embed="rId8" cstate="print"/>
            <a:srcRect/>
            <a:stretch>
              <a:fillRect/>
            </a:stretch>
          </p:blipFill>
          <p:spPr bwMode="auto">
            <a:xfrm>
              <a:off x="7648575" y="2874963"/>
              <a:ext cx="1143000" cy="1055687"/>
            </a:xfrm>
            <a:prstGeom prst="rect">
              <a:avLst/>
            </a:prstGeom>
            <a:noFill/>
            <a:ln w="9525">
              <a:noFill/>
              <a:miter lim="800000"/>
              <a:headEnd/>
              <a:tailEnd/>
            </a:ln>
          </p:spPr>
        </p:pic>
        <p:pic>
          <p:nvPicPr>
            <p:cNvPr id="14" name="Picture 39" descr="I:\HARDWARE\gateway2.GIF"/>
            <p:cNvPicPr>
              <a:picLocks noChangeAspect="1" noChangeArrowheads="1"/>
            </p:cNvPicPr>
            <p:nvPr/>
          </p:nvPicPr>
          <p:blipFill>
            <a:blip r:embed="rId9" cstate="print"/>
            <a:srcRect/>
            <a:stretch>
              <a:fillRect/>
            </a:stretch>
          </p:blipFill>
          <p:spPr bwMode="auto">
            <a:xfrm>
              <a:off x="7013575" y="4714875"/>
              <a:ext cx="1143000" cy="863600"/>
            </a:xfrm>
            <a:prstGeom prst="rect">
              <a:avLst/>
            </a:prstGeom>
            <a:noFill/>
          </p:spPr>
        </p:pic>
        <p:graphicFrame>
          <p:nvGraphicFramePr>
            <p:cNvPr id="15" name="Object 43"/>
            <p:cNvGraphicFramePr>
              <a:graphicFrameLocks noChangeAspect="1"/>
            </p:cNvGraphicFramePr>
            <p:nvPr/>
          </p:nvGraphicFramePr>
          <p:xfrm>
            <a:off x="6421438" y="5365750"/>
            <a:ext cx="442912" cy="693738"/>
          </p:xfrm>
          <a:graphic>
            <a:graphicData uri="http://schemas.openxmlformats.org/presentationml/2006/ole">
              <p:oleObj spid="_x0000_s100355" name="Photo Editor Photo" r:id="rId10" imgW="771429" imgH="1209524" progId="">
                <p:embed/>
              </p:oleObj>
            </a:graphicData>
          </a:graphic>
        </p:graphicFrame>
        <p:graphicFrame>
          <p:nvGraphicFramePr>
            <p:cNvPr id="16" name="Object 44"/>
            <p:cNvGraphicFramePr>
              <a:graphicFrameLocks noChangeAspect="1"/>
            </p:cNvGraphicFramePr>
            <p:nvPr/>
          </p:nvGraphicFramePr>
          <p:xfrm>
            <a:off x="5891213" y="5365750"/>
            <a:ext cx="442912" cy="693738"/>
          </p:xfrm>
          <a:graphic>
            <a:graphicData uri="http://schemas.openxmlformats.org/presentationml/2006/ole">
              <p:oleObj spid="_x0000_s100356" name="Photo Editor Photo" r:id="rId11" imgW="771429" imgH="1209524" progId="">
                <p:embed/>
              </p:oleObj>
            </a:graphicData>
          </a:graphic>
        </p:graphicFrame>
        <p:graphicFrame>
          <p:nvGraphicFramePr>
            <p:cNvPr id="17" name="Object 46"/>
            <p:cNvGraphicFramePr>
              <a:graphicFrameLocks noChangeAspect="1"/>
            </p:cNvGraphicFramePr>
            <p:nvPr/>
          </p:nvGraphicFramePr>
          <p:xfrm>
            <a:off x="7373938" y="4784725"/>
            <a:ext cx="284162" cy="295275"/>
          </p:xfrm>
          <a:graphic>
            <a:graphicData uri="http://schemas.openxmlformats.org/presentationml/2006/ole">
              <p:oleObj spid="_x0000_s100357" name="Bitmap Image" r:id="rId12" imgW="714286" imgH="942857" progId="PBrush">
                <p:embed/>
              </p:oleObj>
            </a:graphicData>
          </a:graphic>
        </p:graphicFrame>
        <p:graphicFrame>
          <p:nvGraphicFramePr>
            <p:cNvPr id="18" name="Object 47"/>
            <p:cNvGraphicFramePr>
              <a:graphicFrameLocks noChangeAspect="1"/>
            </p:cNvGraphicFramePr>
            <p:nvPr/>
          </p:nvGraphicFramePr>
          <p:xfrm>
            <a:off x="8283575" y="3435350"/>
            <a:ext cx="379413" cy="280988"/>
          </p:xfrm>
          <a:graphic>
            <a:graphicData uri="http://schemas.openxmlformats.org/presentationml/2006/ole">
              <p:oleObj spid="_x0000_s100358" name="Bitmap Image" r:id="rId13" imgW="714286" imgH="942857" progId="PBrush">
                <p:embed/>
              </p:oleObj>
            </a:graphicData>
          </a:graphic>
        </p:graphicFrame>
        <p:sp>
          <p:nvSpPr>
            <p:cNvPr id="19" name="AutoShape 48"/>
            <p:cNvSpPr>
              <a:spLocks noChangeArrowheads="1"/>
            </p:cNvSpPr>
            <p:nvPr/>
          </p:nvSpPr>
          <p:spPr bwMode="auto">
            <a:xfrm>
              <a:off x="5519738" y="3194050"/>
              <a:ext cx="1016000" cy="809625"/>
            </a:xfrm>
            <a:prstGeom prst="cloudCallout">
              <a:avLst>
                <a:gd name="adj1" fmla="val -35625"/>
                <a:gd name="adj2" fmla="val 16273"/>
              </a:avLst>
            </a:prstGeom>
            <a:gradFill rotWithShape="0">
              <a:gsLst>
                <a:gs pos="0">
                  <a:srgbClr val="CCFFFF"/>
                </a:gs>
                <a:gs pos="100000">
                  <a:srgbClr val="CCFFFF">
                    <a:gamma/>
                    <a:shade val="46275"/>
                    <a:invGamma/>
                  </a:srgbClr>
                </a:gs>
              </a:gsLst>
              <a:path path="rect">
                <a:fillToRect l="50000" t="50000" r="50000" b="50000"/>
              </a:path>
            </a:gradFill>
            <a:ln w="9525">
              <a:solidFill>
                <a:schemeClr val="tx1"/>
              </a:solidFill>
              <a:round/>
              <a:headEnd/>
              <a:tailEnd/>
            </a:ln>
            <a:effectLst/>
          </p:spPr>
          <p:txBody>
            <a:bodyPr wrap="none" anchor="ctr"/>
            <a:lstStyle/>
            <a:p>
              <a:endParaRPr lang="en-US"/>
            </a:p>
          </p:txBody>
        </p:sp>
        <p:sp>
          <p:nvSpPr>
            <p:cNvPr id="20" name="Text Box 50"/>
            <p:cNvSpPr txBox="1">
              <a:spLocks noChangeArrowheads="1"/>
            </p:cNvSpPr>
            <p:nvPr/>
          </p:nvSpPr>
          <p:spPr bwMode="auto">
            <a:xfrm>
              <a:off x="5572125" y="3354716"/>
              <a:ext cx="882650" cy="523220"/>
            </a:xfrm>
            <a:prstGeom prst="rect">
              <a:avLst/>
            </a:prstGeom>
            <a:noFill/>
            <a:ln w="9525">
              <a:noFill/>
              <a:miter lim="800000"/>
              <a:headEnd/>
              <a:tailEnd/>
            </a:ln>
            <a:effectLst/>
          </p:spPr>
          <p:txBody>
            <a:bodyPr anchor="ctr">
              <a:spAutoFit/>
            </a:bodyPr>
            <a:lstStyle/>
            <a:p>
              <a:r>
                <a:rPr lang="en-US" sz="1400">
                  <a:latin typeface="Arial" pitchFamily="34" charset="0"/>
                </a:rPr>
                <a:t>Internet </a:t>
              </a:r>
            </a:p>
            <a:p>
              <a:r>
                <a:rPr lang="en-US" sz="1400">
                  <a:latin typeface="Arial" pitchFamily="34" charset="0"/>
                </a:rPr>
                <a:t>Intranet</a:t>
              </a:r>
            </a:p>
          </p:txBody>
        </p:sp>
        <p:sp>
          <p:nvSpPr>
            <p:cNvPr id="21" name="Line 52"/>
            <p:cNvSpPr>
              <a:spLocks noChangeShapeType="1"/>
            </p:cNvSpPr>
            <p:nvPr/>
          </p:nvSpPr>
          <p:spPr bwMode="auto">
            <a:xfrm flipH="1" flipV="1">
              <a:off x="6565900" y="3941763"/>
              <a:ext cx="639763" cy="625475"/>
            </a:xfrm>
            <a:prstGeom prst="line">
              <a:avLst/>
            </a:prstGeom>
            <a:noFill/>
            <a:ln w="50800">
              <a:solidFill>
                <a:srgbClr val="FF9900"/>
              </a:solidFill>
              <a:round/>
              <a:headEnd type="triangle" w="med" len="med"/>
              <a:tailEnd type="triangle" w="med" len="med"/>
            </a:ln>
            <a:effectLst/>
          </p:spPr>
          <p:txBody>
            <a:bodyPr wrap="none" anchor="ctr"/>
            <a:lstStyle/>
            <a:p>
              <a:endParaRPr lang="en-US"/>
            </a:p>
          </p:txBody>
        </p:sp>
        <p:sp>
          <p:nvSpPr>
            <p:cNvPr id="22" name="Line 53"/>
            <p:cNvSpPr>
              <a:spLocks noChangeShapeType="1"/>
            </p:cNvSpPr>
            <p:nvPr/>
          </p:nvSpPr>
          <p:spPr bwMode="auto">
            <a:xfrm rot="16200000" flipH="1" flipV="1">
              <a:off x="5558632" y="4672806"/>
              <a:ext cx="1085850" cy="4763"/>
            </a:xfrm>
            <a:prstGeom prst="line">
              <a:avLst/>
            </a:prstGeom>
            <a:noFill/>
            <a:ln w="50800">
              <a:solidFill>
                <a:srgbClr val="FF9900"/>
              </a:solidFill>
              <a:round/>
              <a:headEnd type="triangle" w="med" len="med"/>
              <a:tailEnd type="triangle" w="med" len="med"/>
            </a:ln>
            <a:effectLst/>
          </p:spPr>
          <p:txBody>
            <a:bodyPr wrap="none" anchor="ctr"/>
            <a:lstStyle/>
            <a:p>
              <a:endParaRPr lang="en-US"/>
            </a:p>
          </p:txBody>
        </p:sp>
        <p:sp>
          <p:nvSpPr>
            <p:cNvPr id="23" name="Line 54"/>
            <p:cNvSpPr>
              <a:spLocks noChangeShapeType="1"/>
            </p:cNvSpPr>
            <p:nvPr/>
          </p:nvSpPr>
          <p:spPr bwMode="auto">
            <a:xfrm rot="16200000">
              <a:off x="7199312" y="3082926"/>
              <a:ext cx="15875" cy="895350"/>
            </a:xfrm>
            <a:prstGeom prst="line">
              <a:avLst/>
            </a:prstGeom>
            <a:noFill/>
            <a:ln w="50800">
              <a:solidFill>
                <a:srgbClr val="FF9900"/>
              </a:solidFill>
              <a:round/>
              <a:headEnd type="triangle" w="med" len="med"/>
              <a:tailEnd type="triangle" w="med" len="med"/>
            </a:ln>
            <a:effectLst/>
          </p:spPr>
          <p:txBody>
            <a:bodyPr wrap="none" anchor="ctr"/>
            <a:lstStyle/>
            <a:p>
              <a:endParaRPr lang="en-US"/>
            </a:p>
          </p:txBody>
        </p:sp>
        <p:sp>
          <p:nvSpPr>
            <p:cNvPr id="24" name="Line 57"/>
            <p:cNvSpPr>
              <a:spLocks noChangeShapeType="1"/>
            </p:cNvSpPr>
            <p:nvPr/>
          </p:nvSpPr>
          <p:spPr bwMode="auto">
            <a:xfrm flipH="1" flipV="1">
              <a:off x="6186488" y="2382838"/>
              <a:ext cx="38100" cy="690562"/>
            </a:xfrm>
            <a:prstGeom prst="line">
              <a:avLst/>
            </a:prstGeom>
            <a:noFill/>
            <a:ln w="50800">
              <a:solidFill>
                <a:srgbClr val="FF9900"/>
              </a:solidFill>
              <a:round/>
              <a:headEnd type="triangle" w="med" len="med"/>
              <a:tailEnd type="triangle" w="med" len="med"/>
            </a:ln>
            <a:effectLst/>
          </p:spPr>
          <p:txBody>
            <a:bodyPr wrap="none" anchor="ctr"/>
            <a:lstStyle/>
            <a:p>
              <a:endParaRPr lang="en-US"/>
            </a:p>
          </p:txBody>
        </p:sp>
        <p:graphicFrame>
          <p:nvGraphicFramePr>
            <p:cNvPr id="25" name="Object 58"/>
            <p:cNvGraphicFramePr>
              <a:graphicFrameLocks noChangeAspect="1"/>
            </p:cNvGraphicFramePr>
            <p:nvPr/>
          </p:nvGraphicFramePr>
          <p:xfrm>
            <a:off x="5360988" y="5365750"/>
            <a:ext cx="442912" cy="693738"/>
          </p:xfrm>
          <a:graphic>
            <a:graphicData uri="http://schemas.openxmlformats.org/presentationml/2006/ole">
              <p:oleObj spid="_x0000_s100359" name="Photo Editor Photo" r:id="rId14" imgW="771429" imgH="1209524" progId="">
                <p:embed/>
              </p:oleObj>
            </a:graphicData>
          </a:graphic>
        </p:graphicFrame>
        <p:grpSp>
          <p:nvGrpSpPr>
            <p:cNvPr id="3" name="Group 63"/>
            <p:cNvGrpSpPr>
              <a:grpSpLocks/>
            </p:cNvGrpSpPr>
            <p:nvPr/>
          </p:nvGrpSpPr>
          <p:grpSpPr bwMode="auto">
            <a:xfrm>
              <a:off x="3494" y="6073775"/>
              <a:ext cx="709" cy="173038"/>
              <a:chOff x="3491" y="3826"/>
              <a:chExt cx="709" cy="109"/>
            </a:xfrm>
          </p:grpSpPr>
          <p:sp>
            <p:nvSpPr>
              <p:cNvPr id="42" name="Line 59"/>
              <p:cNvSpPr>
                <a:spLocks noChangeShapeType="1"/>
              </p:cNvSpPr>
              <p:nvPr/>
            </p:nvSpPr>
            <p:spPr bwMode="auto">
              <a:xfrm>
                <a:off x="3491" y="3826"/>
                <a:ext cx="0" cy="109"/>
              </a:xfrm>
              <a:prstGeom prst="line">
                <a:avLst/>
              </a:prstGeom>
              <a:noFill/>
              <a:ln w="38100">
                <a:solidFill>
                  <a:srgbClr val="FFFF00"/>
                </a:solidFill>
                <a:round/>
                <a:headEnd/>
                <a:tailEnd/>
              </a:ln>
              <a:effectLst/>
            </p:spPr>
            <p:txBody>
              <a:bodyPr wrap="none" anchor="ctr"/>
              <a:lstStyle/>
              <a:p>
                <a:endParaRPr lang="en-US"/>
              </a:p>
            </p:txBody>
          </p:sp>
          <p:sp>
            <p:nvSpPr>
              <p:cNvPr id="43" name="Line 60"/>
              <p:cNvSpPr>
                <a:spLocks noChangeShapeType="1"/>
              </p:cNvSpPr>
              <p:nvPr/>
            </p:nvSpPr>
            <p:spPr bwMode="auto">
              <a:xfrm>
                <a:off x="3834" y="3826"/>
                <a:ext cx="0" cy="109"/>
              </a:xfrm>
              <a:prstGeom prst="line">
                <a:avLst/>
              </a:prstGeom>
              <a:noFill/>
              <a:ln w="38100">
                <a:solidFill>
                  <a:srgbClr val="FFFF00"/>
                </a:solidFill>
                <a:round/>
                <a:headEnd/>
                <a:tailEnd/>
              </a:ln>
              <a:effectLst/>
            </p:spPr>
            <p:txBody>
              <a:bodyPr wrap="none" anchor="ctr"/>
              <a:lstStyle/>
              <a:p>
                <a:endParaRPr lang="en-US"/>
              </a:p>
            </p:txBody>
          </p:sp>
          <p:sp>
            <p:nvSpPr>
              <p:cNvPr id="44" name="Line 61"/>
              <p:cNvSpPr>
                <a:spLocks noChangeShapeType="1"/>
              </p:cNvSpPr>
              <p:nvPr/>
            </p:nvSpPr>
            <p:spPr bwMode="auto">
              <a:xfrm>
                <a:off x="4177" y="3826"/>
                <a:ext cx="0" cy="109"/>
              </a:xfrm>
              <a:prstGeom prst="line">
                <a:avLst/>
              </a:prstGeom>
              <a:noFill/>
              <a:ln w="38100">
                <a:solidFill>
                  <a:srgbClr val="FFFF00"/>
                </a:solidFill>
                <a:round/>
                <a:headEnd/>
                <a:tailEnd/>
              </a:ln>
              <a:effectLst/>
            </p:spPr>
            <p:txBody>
              <a:bodyPr wrap="none" anchor="ctr"/>
              <a:lstStyle/>
              <a:p>
                <a:endParaRPr lang="en-US"/>
              </a:p>
            </p:txBody>
          </p:sp>
          <p:sp>
            <p:nvSpPr>
              <p:cNvPr id="45" name="Line 62"/>
              <p:cNvSpPr>
                <a:spLocks noChangeShapeType="1"/>
              </p:cNvSpPr>
              <p:nvPr/>
            </p:nvSpPr>
            <p:spPr bwMode="auto">
              <a:xfrm rot="-5400000">
                <a:off x="3849" y="3577"/>
                <a:ext cx="0" cy="702"/>
              </a:xfrm>
              <a:prstGeom prst="line">
                <a:avLst/>
              </a:prstGeom>
              <a:noFill/>
              <a:ln w="38100">
                <a:solidFill>
                  <a:srgbClr val="FFFF00"/>
                </a:solidFill>
                <a:round/>
                <a:headEnd/>
                <a:tailEnd/>
              </a:ln>
              <a:effectLst/>
            </p:spPr>
            <p:txBody>
              <a:bodyPr wrap="none" anchor="ctr"/>
              <a:lstStyle/>
              <a:p>
                <a:endParaRPr lang="en-US"/>
              </a:p>
            </p:txBody>
          </p:sp>
        </p:grpSp>
        <p:graphicFrame>
          <p:nvGraphicFramePr>
            <p:cNvPr id="27" name="Object 65"/>
            <p:cNvGraphicFramePr>
              <a:graphicFrameLocks noChangeAspect="1"/>
            </p:cNvGraphicFramePr>
            <p:nvPr/>
          </p:nvGraphicFramePr>
          <p:xfrm>
            <a:off x="1104900" y="2854325"/>
            <a:ext cx="1939925" cy="1374775"/>
          </p:xfrm>
          <a:graphic>
            <a:graphicData uri="http://schemas.openxmlformats.org/presentationml/2006/ole">
              <p:oleObj spid="_x0000_s100360" name="Photo Editor Photo" r:id="rId15" imgW="1600000" imgH="1133633" progId="">
                <p:embed/>
              </p:oleObj>
            </a:graphicData>
          </a:graphic>
        </p:graphicFrame>
        <p:pic>
          <p:nvPicPr>
            <p:cNvPr id="28" name="Picture 66"/>
            <p:cNvPicPr>
              <a:picLocks noChangeAspect="1" noChangeArrowheads="1"/>
            </p:cNvPicPr>
            <p:nvPr/>
          </p:nvPicPr>
          <p:blipFill>
            <a:blip r:embed="rId16" cstate="print"/>
            <a:srcRect/>
            <a:stretch>
              <a:fillRect/>
            </a:stretch>
          </p:blipFill>
          <p:spPr bwMode="auto">
            <a:xfrm>
              <a:off x="1346200" y="4683125"/>
              <a:ext cx="1724025" cy="1454150"/>
            </a:xfrm>
            <a:prstGeom prst="rect">
              <a:avLst/>
            </a:prstGeom>
            <a:noFill/>
            <a:ln w="9525">
              <a:noFill/>
              <a:miter lim="800000"/>
              <a:headEnd/>
              <a:tailEnd/>
            </a:ln>
            <a:effectLst/>
          </p:spPr>
        </p:pic>
        <p:sp>
          <p:nvSpPr>
            <p:cNvPr id="29" name="Line 67"/>
            <p:cNvSpPr>
              <a:spLocks noChangeShapeType="1"/>
            </p:cNvSpPr>
            <p:nvPr/>
          </p:nvSpPr>
          <p:spPr bwMode="auto">
            <a:xfrm flipH="1" flipV="1">
              <a:off x="1968500" y="2138363"/>
              <a:ext cx="38100" cy="690562"/>
            </a:xfrm>
            <a:prstGeom prst="line">
              <a:avLst/>
            </a:prstGeom>
            <a:noFill/>
            <a:ln w="50800">
              <a:solidFill>
                <a:srgbClr val="FF9900"/>
              </a:solidFill>
              <a:round/>
              <a:headEnd type="triangle" w="med" len="med"/>
              <a:tailEnd type="triangle" w="med" len="med"/>
            </a:ln>
            <a:effectLst/>
          </p:spPr>
          <p:txBody>
            <a:bodyPr wrap="none" anchor="ctr"/>
            <a:lstStyle/>
            <a:p>
              <a:endParaRPr lang="en-US"/>
            </a:p>
          </p:txBody>
        </p:sp>
        <p:sp>
          <p:nvSpPr>
            <p:cNvPr id="30" name="AutoShape 68"/>
            <p:cNvSpPr>
              <a:spLocks noChangeArrowheads="1"/>
            </p:cNvSpPr>
            <p:nvPr/>
          </p:nvSpPr>
          <p:spPr bwMode="auto">
            <a:xfrm>
              <a:off x="557213" y="2149475"/>
              <a:ext cx="488950" cy="4178300"/>
            </a:xfrm>
            <a:prstGeom prst="curvedRightArrow">
              <a:avLst>
                <a:gd name="adj1" fmla="val 170909"/>
                <a:gd name="adj2" fmla="val 341818"/>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31" name="Text Box 69"/>
            <p:cNvSpPr txBox="1">
              <a:spLocks noChangeArrowheads="1"/>
            </p:cNvSpPr>
            <p:nvPr/>
          </p:nvSpPr>
          <p:spPr bwMode="auto">
            <a:xfrm>
              <a:off x="6850063" y="3127375"/>
              <a:ext cx="757237" cy="304800"/>
            </a:xfrm>
            <a:prstGeom prst="rect">
              <a:avLst/>
            </a:prstGeom>
            <a:noFill/>
            <a:ln w="9525">
              <a:noFill/>
              <a:miter lim="800000"/>
              <a:headEnd/>
              <a:tailEnd/>
            </a:ln>
            <a:effectLst/>
          </p:spPr>
          <p:txBody>
            <a:bodyPr wrap="none" anchor="ctr">
              <a:spAutoFit/>
            </a:bodyPr>
            <a:lstStyle/>
            <a:p>
              <a:r>
                <a:rPr lang="en-US" sz="1400">
                  <a:latin typeface="Arial" pitchFamily="34" charset="0"/>
                </a:rPr>
                <a:t>TCP/IP</a:t>
              </a:r>
            </a:p>
          </p:txBody>
        </p:sp>
        <p:sp>
          <p:nvSpPr>
            <p:cNvPr id="32" name="Text Box 70"/>
            <p:cNvSpPr txBox="1">
              <a:spLocks noChangeArrowheads="1"/>
            </p:cNvSpPr>
            <p:nvPr/>
          </p:nvSpPr>
          <p:spPr bwMode="auto">
            <a:xfrm rot="2887939">
              <a:off x="6660356" y="4012407"/>
              <a:ext cx="757237" cy="304800"/>
            </a:xfrm>
            <a:prstGeom prst="rect">
              <a:avLst/>
            </a:prstGeom>
            <a:noFill/>
            <a:ln w="9525">
              <a:noFill/>
              <a:miter lim="800000"/>
              <a:headEnd/>
              <a:tailEnd/>
            </a:ln>
            <a:effectLst/>
          </p:spPr>
          <p:txBody>
            <a:bodyPr wrap="none" anchor="ctr">
              <a:spAutoFit/>
            </a:bodyPr>
            <a:lstStyle/>
            <a:p>
              <a:r>
                <a:rPr lang="en-US" sz="1400">
                  <a:latin typeface="Arial" pitchFamily="34" charset="0"/>
                </a:rPr>
                <a:t>TCP/IP</a:t>
              </a:r>
            </a:p>
          </p:txBody>
        </p:sp>
        <p:sp>
          <p:nvSpPr>
            <p:cNvPr id="33" name="Text Box 71"/>
            <p:cNvSpPr txBox="1">
              <a:spLocks noChangeArrowheads="1"/>
            </p:cNvSpPr>
            <p:nvPr/>
          </p:nvSpPr>
          <p:spPr bwMode="auto">
            <a:xfrm rot="5367172">
              <a:off x="5968206" y="4542632"/>
              <a:ext cx="757237" cy="304800"/>
            </a:xfrm>
            <a:prstGeom prst="rect">
              <a:avLst/>
            </a:prstGeom>
            <a:noFill/>
            <a:ln w="9525">
              <a:noFill/>
              <a:miter lim="800000"/>
              <a:headEnd/>
              <a:tailEnd/>
            </a:ln>
            <a:effectLst/>
          </p:spPr>
          <p:txBody>
            <a:bodyPr wrap="none" anchor="ctr">
              <a:spAutoFit/>
            </a:bodyPr>
            <a:lstStyle/>
            <a:p>
              <a:r>
                <a:rPr lang="en-US" sz="1400">
                  <a:latin typeface="Arial" pitchFamily="34" charset="0"/>
                </a:rPr>
                <a:t>TCP/IP</a:t>
              </a:r>
            </a:p>
          </p:txBody>
        </p:sp>
        <p:sp>
          <p:nvSpPr>
            <p:cNvPr id="34" name="Text Box 72"/>
            <p:cNvSpPr txBox="1">
              <a:spLocks noChangeArrowheads="1"/>
            </p:cNvSpPr>
            <p:nvPr/>
          </p:nvSpPr>
          <p:spPr bwMode="auto">
            <a:xfrm>
              <a:off x="7615238" y="3821113"/>
              <a:ext cx="1279525" cy="304800"/>
            </a:xfrm>
            <a:prstGeom prst="rect">
              <a:avLst/>
            </a:prstGeom>
            <a:noFill/>
            <a:ln w="9525">
              <a:noFill/>
              <a:miter lim="800000"/>
              <a:headEnd/>
              <a:tailEnd/>
            </a:ln>
            <a:effectLst/>
          </p:spPr>
          <p:txBody>
            <a:bodyPr wrap="none" anchor="ctr">
              <a:spAutoFit/>
            </a:bodyPr>
            <a:lstStyle/>
            <a:p>
              <a:r>
                <a:rPr lang="en-US" sz="1400">
                  <a:latin typeface="Arial" pitchFamily="34" charset="0"/>
                </a:rPr>
                <a:t>WinNT/2k/XP</a:t>
              </a:r>
            </a:p>
          </p:txBody>
        </p:sp>
        <p:sp>
          <p:nvSpPr>
            <p:cNvPr id="35" name="Text Box 73"/>
            <p:cNvSpPr txBox="1">
              <a:spLocks noChangeArrowheads="1"/>
            </p:cNvSpPr>
            <p:nvPr/>
          </p:nvSpPr>
          <p:spPr bwMode="auto">
            <a:xfrm>
              <a:off x="7004050" y="5589687"/>
              <a:ext cx="1936684" cy="307777"/>
            </a:xfrm>
            <a:prstGeom prst="rect">
              <a:avLst/>
            </a:prstGeom>
            <a:noFill/>
            <a:ln w="9525">
              <a:noFill/>
              <a:miter lim="800000"/>
              <a:headEnd/>
              <a:tailEnd/>
            </a:ln>
            <a:effectLst/>
          </p:spPr>
          <p:txBody>
            <a:bodyPr wrap="none" anchor="ctr">
              <a:spAutoFit/>
            </a:bodyPr>
            <a:lstStyle/>
            <a:p>
              <a:r>
                <a:rPr lang="en-US" sz="1400" dirty="0" smtClean="0">
                  <a:latin typeface="Arial" pitchFamily="34" charset="0"/>
                </a:rPr>
                <a:t>Windows Vista/NT/XP</a:t>
              </a:r>
              <a:endParaRPr lang="en-US" sz="1400" dirty="0">
                <a:latin typeface="Arial" pitchFamily="34" charset="0"/>
              </a:endParaRPr>
            </a:p>
          </p:txBody>
        </p:sp>
        <p:sp>
          <p:nvSpPr>
            <p:cNvPr id="36" name="Text Box 74"/>
            <p:cNvSpPr txBox="1">
              <a:spLocks noChangeArrowheads="1"/>
            </p:cNvSpPr>
            <p:nvPr/>
          </p:nvSpPr>
          <p:spPr bwMode="auto">
            <a:xfrm>
              <a:off x="5237163" y="5046663"/>
              <a:ext cx="757237" cy="304800"/>
            </a:xfrm>
            <a:prstGeom prst="rect">
              <a:avLst/>
            </a:prstGeom>
            <a:noFill/>
            <a:ln w="9525">
              <a:noFill/>
              <a:miter lim="800000"/>
              <a:headEnd/>
              <a:tailEnd/>
            </a:ln>
            <a:effectLst/>
          </p:spPr>
          <p:txBody>
            <a:bodyPr wrap="none" anchor="ctr">
              <a:spAutoFit/>
            </a:bodyPr>
            <a:lstStyle/>
            <a:p>
              <a:r>
                <a:rPr lang="en-US" sz="1400">
                  <a:latin typeface="Arial" pitchFamily="34" charset="0"/>
                </a:rPr>
                <a:t>WinCE</a:t>
              </a:r>
            </a:p>
          </p:txBody>
        </p:sp>
        <p:sp>
          <p:nvSpPr>
            <p:cNvPr id="37" name="Text Box 75"/>
            <p:cNvSpPr txBox="1">
              <a:spLocks noChangeArrowheads="1"/>
            </p:cNvSpPr>
            <p:nvPr/>
          </p:nvSpPr>
          <p:spPr bwMode="auto">
            <a:xfrm>
              <a:off x="7391400" y="2055009"/>
              <a:ext cx="1710468" cy="954107"/>
            </a:xfrm>
            <a:prstGeom prst="rect">
              <a:avLst/>
            </a:prstGeom>
            <a:noFill/>
            <a:ln w="9525">
              <a:noFill/>
              <a:miter lim="800000"/>
              <a:headEnd/>
              <a:tailEnd/>
            </a:ln>
            <a:effectLst/>
          </p:spPr>
          <p:txBody>
            <a:bodyPr wrap="none" anchor="ctr">
              <a:spAutoFit/>
            </a:bodyPr>
            <a:lstStyle/>
            <a:p>
              <a:r>
                <a:rPr lang="en-US" sz="1400">
                  <a:latin typeface="Arial" pitchFamily="34" charset="0"/>
                </a:rPr>
                <a:t>SCADA / Database</a:t>
              </a:r>
            </a:p>
            <a:p>
              <a:r>
                <a:rPr lang="en-US" sz="1400">
                  <a:latin typeface="Arial" pitchFamily="34" charset="0"/>
                </a:rPr>
                <a:t> (TCP/IP, OPC</a:t>
              </a:r>
            </a:p>
            <a:p>
              <a:r>
                <a:rPr lang="en-US" sz="1400">
                  <a:latin typeface="Arial" pitchFamily="34" charset="0"/>
                </a:rPr>
                <a:t> ODBC, DDE, </a:t>
              </a:r>
            </a:p>
            <a:p>
              <a:r>
                <a:rPr lang="en-US" sz="1400">
                  <a:latin typeface="Arial" pitchFamily="34" charset="0"/>
                </a:rPr>
                <a:t>XML, ActiveX)</a:t>
              </a:r>
            </a:p>
          </p:txBody>
        </p:sp>
        <p:sp>
          <p:nvSpPr>
            <p:cNvPr id="38" name="Text Box 77"/>
            <p:cNvSpPr txBox="1">
              <a:spLocks noChangeArrowheads="1"/>
            </p:cNvSpPr>
            <p:nvPr/>
          </p:nvSpPr>
          <p:spPr bwMode="auto">
            <a:xfrm>
              <a:off x="5684838" y="6299200"/>
              <a:ext cx="836612" cy="304800"/>
            </a:xfrm>
            <a:prstGeom prst="rect">
              <a:avLst/>
            </a:prstGeom>
            <a:noFill/>
            <a:ln w="9525">
              <a:noFill/>
              <a:miter lim="800000"/>
              <a:headEnd/>
              <a:tailEnd/>
            </a:ln>
            <a:effectLst/>
          </p:spPr>
          <p:txBody>
            <a:bodyPr wrap="none" anchor="ctr">
              <a:spAutoFit/>
            </a:bodyPr>
            <a:lstStyle/>
            <a:p>
              <a:r>
                <a:rPr lang="en-US" sz="1400">
                  <a:latin typeface="Arial" pitchFamily="34" charset="0"/>
                </a:rPr>
                <a:t>CEView</a:t>
              </a:r>
            </a:p>
          </p:txBody>
        </p:sp>
        <p:sp>
          <p:nvSpPr>
            <p:cNvPr id="39" name="Text Box 78"/>
            <p:cNvSpPr txBox="1">
              <a:spLocks noChangeArrowheads="1"/>
            </p:cNvSpPr>
            <p:nvPr/>
          </p:nvSpPr>
          <p:spPr bwMode="auto">
            <a:xfrm>
              <a:off x="1366838" y="4105375"/>
              <a:ext cx="1159292" cy="307777"/>
            </a:xfrm>
            <a:prstGeom prst="rect">
              <a:avLst/>
            </a:prstGeom>
            <a:noFill/>
            <a:ln w="9525">
              <a:noFill/>
              <a:miter lim="800000"/>
              <a:headEnd/>
              <a:tailEnd/>
            </a:ln>
            <a:effectLst/>
          </p:spPr>
          <p:txBody>
            <a:bodyPr wrap="none" anchor="ctr">
              <a:spAutoFit/>
            </a:bodyPr>
            <a:lstStyle/>
            <a:p>
              <a:r>
                <a:rPr lang="en-US" sz="1400">
                  <a:latin typeface="Arial" pitchFamily="34" charset="0"/>
                </a:rPr>
                <a:t>Compressor</a:t>
              </a:r>
            </a:p>
          </p:txBody>
        </p:sp>
        <p:sp>
          <p:nvSpPr>
            <p:cNvPr id="40" name="Text Box 79"/>
            <p:cNvSpPr txBox="1">
              <a:spLocks noChangeArrowheads="1"/>
            </p:cNvSpPr>
            <p:nvPr/>
          </p:nvSpPr>
          <p:spPr bwMode="auto">
            <a:xfrm>
              <a:off x="1511300" y="6240562"/>
              <a:ext cx="1140056" cy="307777"/>
            </a:xfrm>
            <a:prstGeom prst="rect">
              <a:avLst/>
            </a:prstGeom>
            <a:noFill/>
            <a:ln w="9525">
              <a:noFill/>
              <a:miter lim="800000"/>
              <a:headEnd/>
              <a:tailEnd/>
            </a:ln>
            <a:effectLst/>
          </p:spPr>
          <p:txBody>
            <a:bodyPr wrap="none" anchor="ctr">
              <a:spAutoFit/>
            </a:bodyPr>
            <a:lstStyle/>
            <a:p>
              <a:r>
                <a:rPr lang="en-US" sz="1400">
                  <a:latin typeface="Arial" pitchFamily="34" charset="0"/>
                </a:rPr>
                <a:t>Combustion</a:t>
              </a:r>
            </a:p>
          </p:txBody>
        </p:sp>
        <p:sp>
          <p:nvSpPr>
            <p:cNvPr id="41" name="AutoShape 80"/>
            <p:cNvSpPr>
              <a:spLocks noChangeArrowheads="1"/>
            </p:cNvSpPr>
            <p:nvPr/>
          </p:nvSpPr>
          <p:spPr bwMode="auto">
            <a:xfrm>
              <a:off x="3130550" y="5321300"/>
              <a:ext cx="2095500" cy="1360488"/>
            </a:xfrm>
            <a:prstGeom prst="irregularSeal2">
              <a:avLst/>
            </a:prstGeom>
            <a:solidFill>
              <a:schemeClr val="accent1"/>
            </a:solidFill>
            <a:ln w="9525">
              <a:solidFill>
                <a:schemeClr val="tx1"/>
              </a:solidFill>
              <a:miter lim="800000"/>
              <a:headEnd/>
              <a:tailEnd/>
            </a:ln>
            <a:effectLst/>
          </p:spPr>
          <p:txBody>
            <a:bodyPr wrap="none" anchor="ctr"/>
            <a:lstStyle/>
            <a:p>
              <a:r>
                <a:rPr lang="en-US" sz="1400">
                  <a:latin typeface="Arial" pitchFamily="34" charset="0"/>
                </a:rPr>
                <a:t>Open </a:t>
              </a:r>
            </a:p>
            <a:p>
              <a:r>
                <a:rPr lang="en-US" sz="1400">
                  <a:latin typeface="Arial" pitchFamily="34" charset="0"/>
                </a:rPr>
                <a:t>Architecture</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rId3" action="ppaction://hlinksldjump"/>
          </p:cNvPr>
          <p:cNvPicPr>
            <a:picLocks noChangeAspect="1" noChangeArrowheads="1"/>
          </p:cNvPicPr>
          <p:nvPr/>
        </p:nvPicPr>
        <p:blipFill>
          <a:blip r:embed="rId4"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3"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smtClean="0">
                <a:solidFill>
                  <a:schemeClr val="bg1"/>
                </a:solidFill>
                <a:latin typeface="+mj-lt"/>
                <a:ea typeface="+mj-ea"/>
                <a:cs typeface="+mj-cs"/>
              </a:rPr>
              <a:t> Oil &amp; Gas Monitor and Control</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sp>
        <p:nvSpPr>
          <p:cNvPr id="5" name="Rectangle 11"/>
          <p:cNvSpPr>
            <a:spLocks noChangeArrowheads="1"/>
          </p:cNvSpPr>
          <p:nvPr/>
        </p:nvSpPr>
        <p:spPr bwMode="auto">
          <a:xfrm>
            <a:off x="4953000" y="2095500"/>
            <a:ext cx="4114800" cy="4000500"/>
          </a:xfrm>
          <a:prstGeom prst="rect">
            <a:avLst/>
          </a:prstGeom>
          <a:noFill/>
          <a:ln w="9525">
            <a:noFill/>
            <a:miter lim="800000"/>
            <a:headEnd/>
            <a:tailEnd/>
          </a:ln>
        </p:spPr>
        <p:txBody>
          <a:bodyPr lIns="0" tIns="0" rIns="0" bIns="0"/>
          <a:lstStyle/>
          <a:p>
            <a:pPr>
              <a:buFont typeface="Arial" pitchFamily="34" charset="0"/>
              <a:buChar char="•"/>
            </a:pPr>
            <a:r>
              <a:rPr lang="en-US" sz="1600"/>
              <a:t> The graphic interface (screens) provide commands (buttons) to trigger actions, such as starting the compressor or shutting it down. All critical commands are protected by user and password and logged for traceability.</a:t>
            </a:r>
          </a:p>
          <a:p>
            <a:pPr>
              <a:buFont typeface="Arial" pitchFamily="34" charset="0"/>
              <a:buChar char="•"/>
            </a:pPr>
            <a:endParaRPr lang="en-US" sz="1600"/>
          </a:p>
          <a:p>
            <a:pPr>
              <a:buFont typeface="Arial" pitchFamily="34" charset="0"/>
              <a:buChar char="•"/>
            </a:pPr>
            <a:r>
              <a:rPr lang="en-US" sz="1600"/>
              <a:t> Using mobile PDA’s or a computer in the control room, the operators can monitor compressor conditions in real-time.</a:t>
            </a:r>
          </a:p>
          <a:p>
            <a:pPr>
              <a:buFont typeface="Arial" pitchFamily="34" charset="0"/>
              <a:buChar char="•"/>
            </a:pPr>
            <a:endParaRPr lang="en-US" sz="1600"/>
          </a:p>
          <a:p>
            <a:pPr>
              <a:buFont typeface="Arial" pitchFamily="34" charset="0"/>
              <a:buChar char="•"/>
            </a:pPr>
            <a:r>
              <a:rPr lang="en-US" sz="1600"/>
              <a:t> Charts such as “Surge Curves” provide online status about the current operation of compressors at a glance. </a:t>
            </a:r>
          </a:p>
          <a:p>
            <a:pPr>
              <a:buFont typeface="Arial" pitchFamily="34" charset="0"/>
              <a:buChar char="•"/>
            </a:pPr>
            <a:endParaRPr lang="en-US" sz="1600"/>
          </a:p>
          <a:p>
            <a:pPr>
              <a:buFont typeface="Arial" pitchFamily="34" charset="0"/>
              <a:buChar char="•"/>
            </a:pPr>
            <a:endParaRPr lang="en-US" sz="1600"/>
          </a:p>
          <a:p>
            <a:pPr>
              <a:buFont typeface="Arial" pitchFamily="34" charset="0"/>
              <a:buChar char="•"/>
            </a:pPr>
            <a:endParaRPr lang="en-US" sz="1600"/>
          </a:p>
          <a:p>
            <a:pPr>
              <a:buFont typeface="Arial" pitchFamily="34" charset="0"/>
              <a:buChar char="•"/>
            </a:pPr>
            <a:endParaRPr lang="en-US" sz="1600"/>
          </a:p>
          <a:p>
            <a:pPr>
              <a:buFont typeface="Arial" pitchFamily="34" charset="0"/>
              <a:buChar char="•"/>
            </a:pPr>
            <a:endParaRPr lang="en-US" sz="1600"/>
          </a:p>
        </p:txBody>
      </p:sp>
      <p:pic>
        <p:nvPicPr>
          <p:cNvPr id="6" name="Picture 2"/>
          <p:cNvPicPr>
            <a:picLocks noChangeAspect="1" noChangeArrowheads="1"/>
          </p:cNvPicPr>
          <p:nvPr/>
        </p:nvPicPr>
        <p:blipFill>
          <a:blip r:embed="rId5" cstate="print"/>
          <a:srcRect/>
          <a:stretch>
            <a:fillRect/>
          </a:stretch>
        </p:blipFill>
        <p:spPr bwMode="auto">
          <a:xfrm>
            <a:off x="228600" y="4114800"/>
            <a:ext cx="1819275" cy="1295400"/>
          </a:xfrm>
          <a:prstGeom prst="rect">
            <a:avLst/>
          </a:prstGeom>
          <a:ln>
            <a:noFill/>
          </a:ln>
          <a:effectLst>
            <a:softEdge rad="112500"/>
          </a:effectLst>
        </p:spPr>
      </p:pic>
      <p:pic>
        <p:nvPicPr>
          <p:cNvPr id="7" name="Picture 3"/>
          <p:cNvPicPr>
            <a:picLocks noChangeAspect="1" noChangeArrowheads="1"/>
          </p:cNvPicPr>
          <p:nvPr/>
        </p:nvPicPr>
        <p:blipFill>
          <a:blip r:embed="rId6" cstate="print"/>
          <a:srcRect/>
          <a:stretch>
            <a:fillRect/>
          </a:stretch>
        </p:blipFill>
        <p:spPr bwMode="auto">
          <a:xfrm>
            <a:off x="2819400" y="2133600"/>
            <a:ext cx="1819275" cy="1343025"/>
          </a:xfrm>
          <a:prstGeom prst="rect">
            <a:avLst/>
          </a:prstGeom>
          <a:ln>
            <a:noFill/>
          </a:ln>
          <a:effectLst>
            <a:softEdge rad="112500"/>
          </a:effectLst>
        </p:spPr>
      </p:pic>
      <p:pic>
        <p:nvPicPr>
          <p:cNvPr id="8" name="Picture 4"/>
          <p:cNvPicPr>
            <a:picLocks noChangeAspect="1" noChangeArrowheads="1"/>
          </p:cNvPicPr>
          <p:nvPr/>
        </p:nvPicPr>
        <p:blipFill>
          <a:blip r:embed="rId7" cstate="print"/>
          <a:srcRect/>
          <a:stretch>
            <a:fillRect/>
          </a:stretch>
        </p:blipFill>
        <p:spPr bwMode="auto">
          <a:xfrm>
            <a:off x="1600200" y="3124200"/>
            <a:ext cx="1790700" cy="1323975"/>
          </a:xfrm>
          <a:prstGeom prst="rect">
            <a:avLst/>
          </a:prstGeom>
          <a:ln>
            <a:noFill/>
          </a:ln>
          <a:effectLst>
            <a:softEdge rad="112500"/>
          </a:effectLst>
        </p:spPr>
      </p:pic>
      <p:grpSp>
        <p:nvGrpSpPr>
          <p:cNvPr id="2" name="Group 37"/>
          <p:cNvGrpSpPr>
            <a:grpSpLocks/>
          </p:cNvGrpSpPr>
          <p:nvPr/>
        </p:nvGrpSpPr>
        <p:grpSpPr bwMode="auto">
          <a:xfrm>
            <a:off x="-330200" y="1066800"/>
            <a:ext cx="2971800" cy="2971800"/>
            <a:chOff x="-152400" y="1066800"/>
            <a:chExt cx="2971800" cy="2971800"/>
          </a:xfrm>
        </p:grpSpPr>
        <p:pic>
          <p:nvPicPr>
            <p:cNvPr id="10" name="Picture 4" descr="http://www.x10data.com/%5Cimages%5Cphotos%5CMC9090.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2400" y="1066800"/>
              <a:ext cx="2971800" cy="2971800"/>
            </a:xfrm>
            <a:prstGeom prst="rect">
              <a:avLst/>
            </a:prstGeom>
            <a:noFill/>
            <a:ln w="9525">
              <a:noFill/>
              <a:miter lim="800000"/>
              <a:headEnd/>
              <a:tailEnd/>
            </a:ln>
          </p:spPr>
        </p:pic>
        <p:pic>
          <p:nvPicPr>
            <p:cNvPr id="11" name="Picture 5"/>
            <p:cNvPicPr>
              <a:picLocks noChangeAspect="1" noChangeArrowheads="1"/>
            </p:cNvPicPr>
            <p:nvPr/>
          </p:nvPicPr>
          <p:blipFill>
            <a:blip r:embed="rId9" cstate="print"/>
            <a:srcRect/>
            <a:stretch>
              <a:fillRect/>
            </a:stretch>
          </p:blipFill>
          <p:spPr bwMode="auto">
            <a:xfrm>
              <a:off x="942976" y="1666875"/>
              <a:ext cx="554130" cy="709612"/>
            </a:xfrm>
            <a:prstGeom prst="rect">
              <a:avLst/>
            </a:prstGeom>
            <a:noFill/>
            <a:ln w="9525">
              <a:noFill/>
              <a:miter lim="800000"/>
              <a:headEnd/>
              <a:tailEnd/>
            </a:ln>
          </p:spPr>
        </p:pic>
      </p:grpSp>
      <p:pic>
        <p:nvPicPr>
          <p:cNvPr id="12" name="Picture 6"/>
          <p:cNvPicPr>
            <a:picLocks noChangeAspect="1" noChangeArrowheads="1"/>
          </p:cNvPicPr>
          <p:nvPr/>
        </p:nvPicPr>
        <p:blipFill>
          <a:blip r:embed="rId10" cstate="print"/>
          <a:srcRect/>
          <a:stretch>
            <a:fillRect/>
          </a:stretch>
        </p:blipFill>
        <p:spPr bwMode="auto">
          <a:xfrm>
            <a:off x="3074988" y="4686300"/>
            <a:ext cx="1495425" cy="1066800"/>
          </a:xfrm>
          <a:prstGeom prst="rect">
            <a:avLst/>
          </a:prstGeom>
          <a:noFill/>
          <a:ln w="9525">
            <a:noFill/>
            <a:miter lim="800000"/>
            <a:headEnd/>
            <a:tailEnd/>
          </a:ln>
        </p:spPr>
      </p:pic>
      <p:sp>
        <p:nvSpPr>
          <p:cNvPr id="13" name="TextBox 38"/>
          <p:cNvSpPr txBox="1">
            <a:spLocks noChangeArrowheads="1"/>
          </p:cNvSpPr>
          <p:nvPr/>
        </p:nvSpPr>
        <p:spPr bwMode="auto">
          <a:xfrm>
            <a:off x="4876800" y="1295400"/>
            <a:ext cx="3313113" cy="461963"/>
          </a:xfrm>
          <a:prstGeom prst="rect">
            <a:avLst/>
          </a:prstGeom>
          <a:noFill/>
          <a:ln w="9525">
            <a:noFill/>
            <a:miter lim="800000"/>
            <a:headEnd/>
            <a:tailEnd/>
          </a:ln>
        </p:spPr>
        <p:txBody>
          <a:bodyPr wrap="none">
            <a:spAutoFit/>
          </a:bodyPr>
          <a:lstStyle/>
          <a:p>
            <a:r>
              <a:rPr lang="en-US">
                <a:solidFill>
                  <a:srgbClr val="C00000"/>
                </a:solidFill>
              </a:rPr>
              <a:t>What the system does: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rId3" action="ppaction://hlinksldjump"/>
          </p:cNvPr>
          <p:cNvPicPr>
            <a:picLocks noChangeAspect="1" noChangeArrowheads="1"/>
          </p:cNvPicPr>
          <p:nvPr/>
        </p:nvPicPr>
        <p:blipFill>
          <a:blip r:embed="rId4"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3"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sp>
        <p:nvSpPr>
          <p:cNvPr id="4"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smtClean="0">
                <a:solidFill>
                  <a:schemeClr val="bg1"/>
                </a:solidFill>
                <a:latin typeface="+mj-lt"/>
                <a:ea typeface="+mj-ea"/>
                <a:cs typeface="+mj-cs"/>
              </a:rPr>
              <a:t>MCL – Oil &amp; Gas Monitor and Control</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sp>
        <p:nvSpPr>
          <p:cNvPr id="6" name="Rectangle 11"/>
          <p:cNvSpPr>
            <a:spLocks noChangeArrowheads="1"/>
          </p:cNvSpPr>
          <p:nvPr/>
        </p:nvSpPr>
        <p:spPr bwMode="auto">
          <a:xfrm>
            <a:off x="4953000" y="1701800"/>
            <a:ext cx="4114800" cy="4000500"/>
          </a:xfrm>
          <a:prstGeom prst="rect">
            <a:avLst/>
          </a:prstGeom>
          <a:noFill/>
          <a:ln w="9525">
            <a:noFill/>
            <a:miter lim="800000"/>
            <a:headEnd/>
            <a:tailEnd/>
          </a:ln>
        </p:spPr>
        <p:txBody>
          <a:bodyPr lIns="0" tIns="0" rIns="0" bIns="0"/>
          <a:lstStyle/>
          <a:p>
            <a:pPr>
              <a:buFont typeface="Arial" pitchFamily="34" charset="0"/>
              <a:buChar char="•"/>
            </a:pPr>
            <a:r>
              <a:rPr lang="en-US" sz="1600" dirty="0"/>
              <a:t> The operators are aware of alarms and alerts immediately and they can react wherever they are – not necessarily in the control room.</a:t>
            </a:r>
          </a:p>
          <a:p>
            <a:pPr>
              <a:buFont typeface="Arial" pitchFamily="34" charset="0"/>
              <a:buChar char="•"/>
            </a:pPr>
            <a:endParaRPr lang="en-US" sz="1600" dirty="0"/>
          </a:p>
          <a:p>
            <a:pPr>
              <a:buFont typeface="Arial" pitchFamily="34" charset="0"/>
              <a:buChar char="•"/>
            </a:pPr>
            <a:r>
              <a:rPr lang="en-US" sz="1600" dirty="0"/>
              <a:t> The operators can trigger commands or change calibration settings from the PDA while visualizing the actual equipment. Therefore, they do not have to rely only on the data provided by the control system. They have real feed-back on every action, in real-time.</a:t>
            </a:r>
          </a:p>
          <a:p>
            <a:pPr>
              <a:buFont typeface="Arial" pitchFamily="34" charset="0"/>
              <a:buChar char="•"/>
            </a:pPr>
            <a:endParaRPr lang="en-US" sz="1600" dirty="0"/>
          </a:p>
          <a:p>
            <a:pPr>
              <a:buFont typeface="Arial" pitchFamily="34" charset="0"/>
              <a:buChar char="•"/>
            </a:pPr>
            <a:r>
              <a:rPr lang="en-US" sz="1600" dirty="0"/>
              <a:t> Stand-alone architecture of the software running on the PDA increases the reliability of the system, because operators can trigger critical commands from PDAs, even if the control room is not available.</a:t>
            </a:r>
          </a:p>
          <a:p>
            <a:pPr>
              <a:buFont typeface="Arial" pitchFamily="34" charset="0"/>
              <a:buChar char="•"/>
            </a:pPr>
            <a:endParaRPr lang="en-US" sz="1600" dirty="0"/>
          </a:p>
          <a:p>
            <a:pPr>
              <a:buFont typeface="Arial" pitchFamily="34" charset="0"/>
              <a:buChar char="•"/>
            </a:pPr>
            <a:endParaRPr lang="en-US" sz="1600" dirty="0"/>
          </a:p>
          <a:p>
            <a:pPr>
              <a:buFont typeface="Arial" pitchFamily="34" charset="0"/>
              <a:buChar char="•"/>
            </a:pPr>
            <a:endParaRPr lang="en-US" sz="1600" dirty="0"/>
          </a:p>
          <a:p>
            <a:pPr>
              <a:buFont typeface="Arial" pitchFamily="34" charset="0"/>
              <a:buChar char="•"/>
            </a:pPr>
            <a:endParaRPr lang="en-US" sz="1600" dirty="0"/>
          </a:p>
          <a:p>
            <a:pPr>
              <a:buFont typeface="Arial" pitchFamily="34" charset="0"/>
              <a:buChar char="•"/>
            </a:pPr>
            <a:endParaRPr lang="en-US" sz="1600" dirty="0"/>
          </a:p>
        </p:txBody>
      </p:sp>
      <p:sp>
        <p:nvSpPr>
          <p:cNvPr id="7" name="TextBox 40"/>
          <p:cNvSpPr txBox="1">
            <a:spLocks noChangeArrowheads="1"/>
          </p:cNvSpPr>
          <p:nvPr/>
        </p:nvSpPr>
        <p:spPr bwMode="auto">
          <a:xfrm>
            <a:off x="4876800" y="1066800"/>
            <a:ext cx="1382713" cy="461963"/>
          </a:xfrm>
          <a:prstGeom prst="rect">
            <a:avLst/>
          </a:prstGeom>
          <a:noFill/>
          <a:ln w="9525">
            <a:noFill/>
            <a:miter lim="800000"/>
            <a:headEnd/>
            <a:tailEnd/>
          </a:ln>
        </p:spPr>
        <p:txBody>
          <a:bodyPr wrap="none">
            <a:spAutoFit/>
          </a:bodyPr>
          <a:lstStyle/>
          <a:p>
            <a:r>
              <a:rPr lang="en-US" dirty="0">
                <a:solidFill>
                  <a:srgbClr val="00B050"/>
                </a:solidFill>
              </a:rPr>
              <a:t>Benefits:</a:t>
            </a:r>
          </a:p>
        </p:txBody>
      </p:sp>
      <p:pic>
        <p:nvPicPr>
          <p:cNvPr id="8" name="Picture 2"/>
          <p:cNvPicPr>
            <a:picLocks noChangeAspect="1" noChangeArrowheads="1"/>
          </p:cNvPicPr>
          <p:nvPr/>
        </p:nvPicPr>
        <p:blipFill>
          <a:blip r:embed="rId5" cstate="print"/>
          <a:srcRect/>
          <a:stretch>
            <a:fillRect/>
          </a:stretch>
        </p:blipFill>
        <p:spPr bwMode="auto">
          <a:xfrm>
            <a:off x="228600" y="4114800"/>
            <a:ext cx="1819275" cy="1295400"/>
          </a:xfrm>
          <a:prstGeom prst="rect">
            <a:avLst/>
          </a:prstGeom>
          <a:ln>
            <a:noFill/>
          </a:ln>
          <a:effectLst>
            <a:softEdge rad="112500"/>
          </a:effectLst>
        </p:spPr>
      </p:pic>
      <p:pic>
        <p:nvPicPr>
          <p:cNvPr id="9" name="Picture 3"/>
          <p:cNvPicPr>
            <a:picLocks noChangeAspect="1" noChangeArrowheads="1"/>
          </p:cNvPicPr>
          <p:nvPr/>
        </p:nvPicPr>
        <p:blipFill>
          <a:blip r:embed="rId6" cstate="print"/>
          <a:srcRect/>
          <a:stretch>
            <a:fillRect/>
          </a:stretch>
        </p:blipFill>
        <p:spPr bwMode="auto">
          <a:xfrm>
            <a:off x="2819400" y="2133600"/>
            <a:ext cx="1819275" cy="1343025"/>
          </a:xfrm>
          <a:prstGeom prst="rect">
            <a:avLst/>
          </a:prstGeom>
          <a:ln>
            <a:noFill/>
          </a:ln>
          <a:effectLst>
            <a:softEdge rad="112500"/>
          </a:effectLst>
        </p:spPr>
      </p:pic>
      <p:pic>
        <p:nvPicPr>
          <p:cNvPr id="10" name="Picture 4"/>
          <p:cNvPicPr>
            <a:picLocks noChangeAspect="1" noChangeArrowheads="1"/>
          </p:cNvPicPr>
          <p:nvPr/>
        </p:nvPicPr>
        <p:blipFill>
          <a:blip r:embed="rId7" cstate="print"/>
          <a:srcRect/>
          <a:stretch>
            <a:fillRect/>
          </a:stretch>
        </p:blipFill>
        <p:spPr bwMode="auto">
          <a:xfrm>
            <a:off x="1600200" y="3124200"/>
            <a:ext cx="1790700" cy="1323975"/>
          </a:xfrm>
          <a:prstGeom prst="rect">
            <a:avLst/>
          </a:prstGeom>
          <a:ln>
            <a:noFill/>
          </a:ln>
          <a:effectLst>
            <a:softEdge rad="112500"/>
          </a:effectLst>
        </p:spPr>
      </p:pic>
      <p:grpSp>
        <p:nvGrpSpPr>
          <p:cNvPr id="2" name="Group 37"/>
          <p:cNvGrpSpPr>
            <a:grpSpLocks/>
          </p:cNvGrpSpPr>
          <p:nvPr/>
        </p:nvGrpSpPr>
        <p:grpSpPr bwMode="auto">
          <a:xfrm>
            <a:off x="-330200" y="1066800"/>
            <a:ext cx="2971800" cy="2971800"/>
            <a:chOff x="-152400" y="1066800"/>
            <a:chExt cx="2971800" cy="2971800"/>
          </a:xfrm>
        </p:grpSpPr>
        <p:pic>
          <p:nvPicPr>
            <p:cNvPr id="12" name="Picture 4" descr="http://www.x10data.com/%5Cimages%5Cphotos%5CMC9090.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2400" y="1066800"/>
              <a:ext cx="2971800" cy="2971800"/>
            </a:xfrm>
            <a:prstGeom prst="rect">
              <a:avLst/>
            </a:prstGeom>
            <a:noFill/>
            <a:ln w="9525">
              <a:noFill/>
              <a:miter lim="800000"/>
              <a:headEnd/>
              <a:tailEnd/>
            </a:ln>
          </p:spPr>
        </p:pic>
        <p:pic>
          <p:nvPicPr>
            <p:cNvPr id="13" name="Picture 5"/>
            <p:cNvPicPr>
              <a:picLocks noChangeAspect="1" noChangeArrowheads="1"/>
            </p:cNvPicPr>
            <p:nvPr/>
          </p:nvPicPr>
          <p:blipFill>
            <a:blip r:embed="rId9" cstate="print"/>
            <a:srcRect/>
            <a:stretch>
              <a:fillRect/>
            </a:stretch>
          </p:blipFill>
          <p:spPr bwMode="auto">
            <a:xfrm>
              <a:off x="942976" y="1666875"/>
              <a:ext cx="554130" cy="709612"/>
            </a:xfrm>
            <a:prstGeom prst="rect">
              <a:avLst/>
            </a:prstGeom>
            <a:noFill/>
            <a:ln w="9525">
              <a:noFill/>
              <a:miter lim="800000"/>
              <a:headEnd/>
              <a:tailEnd/>
            </a:ln>
          </p:spPr>
        </p:pic>
      </p:grpSp>
      <p:pic>
        <p:nvPicPr>
          <p:cNvPr id="14" name="Picture 6"/>
          <p:cNvPicPr>
            <a:picLocks noChangeAspect="1" noChangeArrowheads="1"/>
          </p:cNvPicPr>
          <p:nvPr/>
        </p:nvPicPr>
        <p:blipFill>
          <a:blip r:embed="rId10" cstate="print"/>
          <a:srcRect/>
          <a:stretch>
            <a:fillRect/>
          </a:stretch>
        </p:blipFill>
        <p:spPr bwMode="auto">
          <a:xfrm>
            <a:off x="3074988" y="4686300"/>
            <a:ext cx="1495425"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a:hlinkClick r:id="" action="ppaction://noaction"/>
          </p:cNvPr>
          <p:cNvPicPr>
            <a:picLocks noChangeAspect="1" noChangeArrowheads="1"/>
          </p:cNvPicPr>
          <p:nvPr/>
        </p:nvPicPr>
        <p:blipFill>
          <a:blip r:embed="rId4" cstate="print">
            <a:clrChange>
              <a:clrFrom>
                <a:srgbClr val="FFFF00"/>
              </a:clrFrom>
              <a:clrTo>
                <a:srgbClr val="FFFF00">
                  <a:alpha val="0"/>
                </a:srgbClr>
              </a:clrTo>
            </a:clrChange>
          </a:blip>
          <a:srcRect/>
          <a:stretch>
            <a:fillRect/>
          </a:stretch>
        </p:blipFill>
        <p:spPr bwMode="auto">
          <a:xfrm>
            <a:off x="8518525" y="263525"/>
            <a:ext cx="403225" cy="339725"/>
          </a:xfrm>
          <a:prstGeom prst="rect">
            <a:avLst/>
          </a:prstGeom>
          <a:noFill/>
          <a:ln w="9525">
            <a:noFill/>
            <a:miter lim="800000"/>
            <a:headEnd/>
            <a:tailEnd/>
          </a:ln>
        </p:spPr>
      </p:pic>
      <p:sp>
        <p:nvSpPr>
          <p:cNvPr id="4" name="Rectangle 2"/>
          <p:cNvSpPr txBox="1">
            <a:spLocks noChangeArrowheads="1"/>
          </p:cNvSpPr>
          <p:nvPr/>
        </p:nvSpPr>
        <p:spPr bwMode="auto">
          <a:xfrm>
            <a:off x="0" y="0"/>
            <a:ext cx="9144000" cy="427038"/>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i="1" kern="0" dirty="0" smtClean="0">
                <a:solidFill>
                  <a:schemeClr val="bg1"/>
                </a:solidFill>
                <a:latin typeface="+mj-lt"/>
                <a:ea typeface="+mj-ea"/>
                <a:cs typeface="+mj-cs"/>
              </a:rPr>
              <a:t>Energy – </a:t>
            </a:r>
            <a:r>
              <a:rPr lang="en-US" sz="2800" b="1" i="1" kern="0" dirty="0" err="1" smtClean="0">
                <a:solidFill>
                  <a:schemeClr val="bg1"/>
                </a:solidFill>
                <a:latin typeface="+mj-lt"/>
                <a:ea typeface="+mj-ea"/>
                <a:cs typeface="+mj-cs"/>
              </a:rPr>
              <a:t>Petrobras</a:t>
            </a:r>
            <a:r>
              <a:rPr lang="en-US" sz="2800" b="1" i="1" kern="0" dirty="0" smtClean="0">
                <a:solidFill>
                  <a:schemeClr val="bg1"/>
                </a:solidFill>
                <a:latin typeface="+mj-lt"/>
                <a:ea typeface="+mj-ea"/>
                <a:cs typeface="+mj-cs"/>
              </a:rPr>
              <a:t> Laplace</a:t>
            </a:r>
            <a:endParaRPr kumimoji="0" lang="en-US" sz="2800" b="1" i="1" u="none" strike="noStrike" kern="0" cap="none" spc="0" normalizeH="0" baseline="0" noProof="0" dirty="0" smtClean="0">
              <a:ln>
                <a:noFill/>
              </a:ln>
              <a:solidFill>
                <a:schemeClr val="bg1"/>
              </a:solidFill>
              <a:effectLst/>
              <a:uLnTx/>
              <a:uFillTx/>
              <a:latin typeface="+mj-lt"/>
              <a:ea typeface="+mj-ea"/>
              <a:cs typeface="+mj-cs"/>
            </a:endParaRPr>
          </a:p>
        </p:txBody>
      </p:sp>
      <p:graphicFrame>
        <p:nvGraphicFramePr>
          <p:cNvPr id="254978" name="Object 71"/>
          <p:cNvGraphicFramePr>
            <a:graphicFrameLocks noChangeAspect="1"/>
          </p:cNvGraphicFramePr>
          <p:nvPr/>
        </p:nvGraphicFramePr>
        <p:xfrm>
          <a:off x="1400175" y="3306761"/>
          <a:ext cx="1131888" cy="1425575"/>
        </p:xfrm>
        <a:graphic>
          <a:graphicData uri="http://schemas.openxmlformats.org/presentationml/2006/ole">
            <p:oleObj spid="_x0000_s101378" name="Visio" r:id="rId5" imgW="1207618" imgH="1541374" progId="">
              <p:embed/>
            </p:oleObj>
          </a:graphicData>
        </a:graphic>
      </p:graphicFrame>
      <p:pic>
        <p:nvPicPr>
          <p:cNvPr id="17" name="Picture 5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2888" y="5291134"/>
            <a:ext cx="706437" cy="784225"/>
          </a:xfrm>
          <a:prstGeom prst="rect">
            <a:avLst/>
          </a:prstGeom>
          <a:noFill/>
          <a:ln w="9525">
            <a:noFill/>
            <a:miter lim="800000"/>
            <a:headEnd/>
            <a:tailEnd/>
          </a:ln>
        </p:spPr>
      </p:pic>
      <p:pic>
        <p:nvPicPr>
          <p:cNvPr id="18" name="Picture 5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93057" y="5291134"/>
            <a:ext cx="706437" cy="784225"/>
          </a:xfrm>
          <a:prstGeom prst="rect">
            <a:avLst/>
          </a:prstGeom>
          <a:noFill/>
          <a:ln w="9525">
            <a:noFill/>
            <a:miter lim="800000"/>
            <a:headEnd/>
            <a:tailEnd/>
          </a:ln>
        </p:spPr>
      </p:pic>
      <p:pic>
        <p:nvPicPr>
          <p:cNvPr id="19" name="Picture 5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43225" y="5291134"/>
            <a:ext cx="706437" cy="784225"/>
          </a:xfrm>
          <a:prstGeom prst="rect">
            <a:avLst/>
          </a:prstGeom>
          <a:noFill/>
          <a:ln w="9525">
            <a:noFill/>
            <a:miter lim="800000"/>
            <a:headEnd/>
            <a:tailEnd/>
          </a:ln>
        </p:spPr>
      </p:pic>
      <p:pic>
        <p:nvPicPr>
          <p:cNvPr id="254980"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05112" y="3421203"/>
            <a:ext cx="581025" cy="369743"/>
          </a:xfrm>
          <a:prstGeom prst="rect">
            <a:avLst/>
          </a:prstGeom>
          <a:noFill/>
          <a:ln w="9525">
            <a:noFill/>
            <a:miter lim="800000"/>
            <a:headEnd/>
            <a:tailEnd/>
          </a:ln>
        </p:spPr>
      </p:pic>
      <p:pic>
        <p:nvPicPr>
          <p:cNvPr id="20"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05112" y="3835541"/>
            <a:ext cx="581025" cy="369743"/>
          </a:xfrm>
          <a:prstGeom prst="rect">
            <a:avLst/>
          </a:prstGeom>
          <a:noFill/>
          <a:ln w="9525">
            <a:noFill/>
            <a:miter lim="800000"/>
            <a:headEnd/>
            <a:tailEnd/>
          </a:ln>
        </p:spPr>
      </p:pic>
      <p:pic>
        <p:nvPicPr>
          <p:cNvPr id="21"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05112" y="4249878"/>
            <a:ext cx="581025" cy="369743"/>
          </a:xfrm>
          <a:prstGeom prst="rect">
            <a:avLst/>
          </a:prstGeom>
          <a:noFill/>
          <a:ln w="9525">
            <a:noFill/>
            <a:miter lim="800000"/>
            <a:headEnd/>
            <a:tailEnd/>
          </a:ln>
        </p:spPr>
      </p:pic>
      <p:cxnSp>
        <p:nvCxnSpPr>
          <p:cNvPr id="23" name="Straight Connector 22"/>
          <p:cNvCxnSpPr>
            <a:stCxn id="254980" idx="1"/>
          </p:cNvCxnSpPr>
          <p:nvPr/>
        </p:nvCxnSpPr>
        <p:spPr>
          <a:xfrm rot="10800000" flipV="1">
            <a:off x="2400300" y="3606074"/>
            <a:ext cx="404812" cy="8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V="1">
            <a:off x="2400300" y="3977549"/>
            <a:ext cx="404812" cy="8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2414588" y="4349024"/>
            <a:ext cx="404812" cy="8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71450" y="4914897"/>
            <a:ext cx="3814763" cy="142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793082" y="4764877"/>
            <a:ext cx="257175" cy="1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7" idx="0"/>
          </p:cNvCxnSpPr>
          <p:nvPr/>
        </p:nvCxnSpPr>
        <p:spPr>
          <a:xfrm rot="5400000" flipH="1" flipV="1">
            <a:off x="409973" y="5101032"/>
            <a:ext cx="376237" cy="3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1781574" y="5129607"/>
            <a:ext cx="376237" cy="3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3053162" y="5115319"/>
            <a:ext cx="376237" cy="3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Cloud 33"/>
          <p:cNvSpPr/>
          <p:nvPr/>
        </p:nvSpPr>
        <p:spPr>
          <a:xfrm>
            <a:off x="914400" y="2143122"/>
            <a:ext cx="2214562" cy="742950"/>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Intranet</a:t>
            </a:r>
            <a:endParaRPr lang="en-US" dirty="0">
              <a:solidFill>
                <a:schemeClr val="tx1"/>
              </a:solidFill>
            </a:endParaRPr>
          </a:p>
        </p:txBody>
      </p:sp>
      <p:cxnSp>
        <p:nvCxnSpPr>
          <p:cNvPr id="36" name="Straight Connector 35"/>
          <p:cNvCxnSpPr>
            <a:endCxn id="34" idx="1"/>
          </p:cNvCxnSpPr>
          <p:nvPr/>
        </p:nvCxnSpPr>
        <p:spPr>
          <a:xfrm rot="16200000" flipV="1">
            <a:off x="1803402" y="3103561"/>
            <a:ext cx="443703" cy="7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Flowchart: Magnetic Disk 39"/>
          <p:cNvSpPr/>
          <p:nvPr/>
        </p:nvSpPr>
        <p:spPr>
          <a:xfrm>
            <a:off x="1300163" y="857246"/>
            <a:ext cx="1414463" cy="8001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SQL DB</a:t>
            </a:r>
            <a:endParaRPr lang="en-US" dirty="0">
              <a:solidFill>
                <a:schemeClr val="tx1"/>
              </a:solidFill>
            </a:endParaRPr>
          </a:p>
        </p:txBody>
      </p:sp>
      <p:cxnSp>
        <p:nvCxnSpPr>
          <p:cNvPr id="42" name="Straight Connector 41"/>
          <p:cNvCxnSpPr>
            <a:endCxn id="40" idx="3"/>
          </p:cNvCxnSpPr>
          <p:nvPr/>
        </p:nvCxnSpPr>
        <p:spPr>
          <a:xfrm rot="16200000" flipV="1">
            <a:off x="1768079" y="1896662"/>
            <a:ext cx="485776" cy="7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4982" name="Picture 6" descr="http://anatoledo.wordpress.com/">
            <a:hlinkClick r:id="rId8"/>
          </p:cNvPr>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5227638" y="687387"/>
            <a:ext cx="2373313" cy="1497260"/>
          </a:xfrm>
          <a:prstGeom prst="rect">
            <a:avLst/>
          </a:prstGeom>
          <a:noFill/>
        </p:spPr>
      </p:pic>
      <p:sp>
        <p:nvSpPr>
          <p:cNvPr id="47" name="TextBox 46"/>
          <p:cNvSpPr txBox="1"/>
          <p:nvPr/>
        </p:nvSpPr>
        <p:spPr>
          <a:xfrm>
            <a:off x="4443411" y="2171701"/>
            <a:ext cx="4329113" cy="3693319"/>
          </a:xfrm>
          <a:prstGeom prst="rect">
            <a:avLst/>
          </a:prstGeom>
          <a:noFill/>
        </p:spPr>
        <p:txBody>
          <a:bodyPr wrap="square" rtlCol="0">
            <a:spAutoFit/>
          </a:bodyPr>
          <a:lstStyle/>
          <a:p>
            <a:r>
              <a:rPr lang="en-US" dirty="0" err="1" smtClean="0"/>
              <a:t>Petrobras</a:t>
            </a:r>
            <a:r>
              <a:rPr lang="en-US" dirty="0" smtClean="0"/>
              <a:t> Laplace system integrates real-time data from the DCS systems and triggers the execution of production-specific algorithms developed by experts. The results are stored in a central database, which can be used to compare information from different refineries and find ways to improve the efficiency of the process. The openness and flexibility of </a:t>
            </a:r>
            <a:r>
              <a:rPr lang="en-US" dirty="0" err="1" smtClean="0"/>
              <a:t>InduSoft</a:t>
            </a:r>
            <a:r>
              <a:rPr lang="en-US" dirty="0" smtClean="0"/>
              <a:t> Web Studio made it possible to create a standard project, which supports new calculation algorithms automatically.</a:t>
            </a:r>
            <a:endParaRPr lang="en-US" dirty="0"/>
          </a:p>
        </p:txBody>
      </p:sp>
      <p:sp>
        <p:nvSpPr>
          <p:cNvPr id="48" name="TextBox 47"/>
          <p:cNvSpPr txBox="1"/>
          <p:nvPr/>
        </p:nvSpPr>
        <p:spPr>
          <a:xfrm>
            <a:off x="800100" y="3900485"/>
            <a:ext cx="657225" cy="369332"/>
          </a:xfrm>
          <a:prstGeom prst="rect">
            <a:avLst/>
          </a:prstGeom>
          <a:noFill/>
        </p:spPr>
        <p:txBody>
          <a:bodyPr wrap="square" rtlCol="0">
            <a:spAutoFit/>
          </a:bodyPr>
          <a:lstStyle/>
          <a:p>
            <a:r>
              <a:rPr lang="en-US" dirty="0" smtClean="0"/>
              <a:t>IWS</a:t>
            </a:r>
            <a:endParaRPr lang="en-US" dirty="0"/>
          </a:p>
        </p:txBody>
      </p:sp>
      <p:sp>
        <p:nvSpPr>
          <p:cNvPr id="49" name="TextBox 48"/>
          <p:cNvSpPr txBox="1"/>
          <p:nvPr/>
        </p:nvSpPr>
        <p:spPr>
          <a:xfrm>
            <a:off x="2614613" y="2957510"/>
            <a:ext cx="814388" cy="400110"/>
          </a:xfrm>
          <a:prstGeom prst="rect">
            <a:avLst/>
          </a:prstGeom>
          <a:noFill/>
        </p:spPr>
        <p:txBody>
          <a:bodyPr wrap="square" rtlCol="0">
            <a:spAutoFit/>
          </a:bodyPr>
          <a:lstStyle/>
          <a:p>
            <a:r>
              <a:rPr lang="en-US" sz="1000" dirty="0" smtClean="0"/>
              <a:t>Calculation</a:t>
            </a:r>
          </a:p>
          <a:p>
            <a:r>
              <a:rPr lang="en-US" sz="1000" dirty="0" smtClean="0"/>
              <a:t>Algorithms</a:t>
            </a:r>
            <a:endParaRPr lang="en-US" sz="1000" dirty="0"/>
          </a:p>
        </p:txBody>
      </p:sp>
      <p:sp>
        <p:nvSpPr>
          <p:cNvPr id="50" name="TextBox 49"/>
          <p:cNvSpPr txBox="1"/>
          <p:nvPr/>
        </p:nvSpPr>
        <p:spPr>
          <a:xfrm>
            <a:off x="1657349" y="5943601"/>
            <a:ext cx="900113" cy="369332"/>
          </a:xfrm>
          <a:prstGeom prst="rect">
            <a:avLst/>
          </a:prstGeom>
          <a:noFill/>
        </p:spPr>
        <p:txBody>
          <a:bodyPr wrap="square" rtlCol="0">
            <a:spAutoFit/>
          </a:bodyPr>
          <a:lstStyle/>
          <a:p>
            <a:r>
              <a:rPr lang="en-US" dirty="0" smtClean="0"/>
              <a:t>DCSs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6221</TotalTime>
  <Words>1537</Words>
  <Application>Microsoft Office PowerPoint</Application>
  <PresentationFormat>On-screen Show (4:3)</PresentationFormat>
  <Paragraphs>250</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20</vt:i4>
      </vt:variant>
    </vt:vector>
  </HeadingPairs>
  <TitlesOfParts>
    <vt:vector size="24" baseType="lpstr">
      <vt:lpstr>1_Office Theme</vt:lpstr>
      <vt:lpstr>Photo Editor Photo</vt:lpstr>
      <vt:lpstr>Bitmap Image</vt:lpstr>
      <vt:lpstr>Visio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Ariel Manigsaca</dc:creator>
  <cp:lastModifiedBy>Marcia.Gadbois</cp:lastModifiedBy>
  <cp:revision>546</cp:revision>
  <dcterms:created xsi:type="dcterms:W3CDTF">2010-09-01T22:19:40Z</dcterms:created>
  <dcterms:modified xsi:type="dcterms:W3CDTF">2011-11-09T11:43:13Z</dcterms:modified>
</cp:coreProperties>
</file>