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1" r:id="rId5"/>
    <p:sldId id="265" r:id="rId6"/>
    <p:sldId id="262" r:id="rId7"/>
    <p:sldId id="263" r:id="rId8"/>
    <p:sldId id="276" r:id="rId9"/>
    <p:sldId id="264" r:id="rId10"/>
    <p:sldId id="277" r:id="rId11"/>
    <p:sldId id="260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687" autoAdjust="0"/>
  </p:normalViewPr>
  <p:slideViewPr>
    <p:cSldViewPr>
      <p:cViewPr>
        <p:scale>
          <a:sx n="104" d="100"/>
          <a:sy n="104" d="100"/>
        </p:scale>
        <p:origin x="-306" y="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403975"/>
            <a:ext cx="26654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760040" y="3284984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A02BDF-75A2-433B-9E3A-CEFD842763DE}" type="datetimeFigureOut">
              <a:rPr lang="ru-RU"/>
              <a:pPr>
                <a:defRPr/>
              </a:pPr>
              <a:t>25.10.2013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D649FE-D912-44D7-BA3C-DAFB28550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37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4788024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9A733-63DB-4F4A-A0E3-9A4D205CD216}" type="datetimeFigureOut">
              <a:rPr lang="ru-RU"/>
              <a:pPr>
                <a:defRPr/>
              </a:pPr>
              <a:t>25.10.2013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078CC-729A-4B28-A7CE-8D1633FE0B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711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72008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34C48-A19B-4FDB-9D17-C95951E92D71}" type="datetimeFigureOut">
              <a:rPr lang="ru-RU"/>
              <a:pPr>
                <a:defRPr/>
              </a:pPr>
              <a:t>25.10.2013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BE120-E47A-4E5A-A995-2523EC6EEE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4911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72008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ADDD7-4E22-4E87-BD43-64D1E33592DE}" type="datetimeFigureOut">
              <a:rPr lang="ru-RU"/>
              <a:pPr>
                <a:defRPr/>
              </a:pPr>
              <a:t>25.10.2013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62EA8-9E8C-4560-8197-2DB03B4715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97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64812-7F50-4BEF-ABB9-08B316C6C774}" type="datetimeFigureOut">
              <a:rPr lang="ru-RU"/>
              <a:pPr>
                <a:defRPr/>
              </a:pPr>
              <a:t>25.10.2013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79FBB-CAF0-46E0-AE45-AEA97AD1AA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443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856662" cy="792162"/>
          </a:xfrm>
          <a:prstGeom prst="rect">
            <a:avLst/>
          </a:prstGeom>
          <a:solidFill>
            <a:schemeClr val="tx1">
              <a:lumMod val="75000"/>
              <a:alpha val="70000"/>
            </a:schemeClr>
          </a:solidFill>
        </p:spPr>
        <p:txBody>
          <a:bodyPr vert="horz" anchor="t">
            <a:noAutofit/>
          </a:bodyPr>
          <a:lstStyle>
            <a:extLst/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971550" y="1412875"/>
            <a:ext cx="77724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971550" y="6381750"/>
            <a:ext cx="2133600" cy="365125"/>
          </a:xfrm>
          <a:prstGeom prst="rect">
            <a:avLst/>
          </a:prstGeom>
          <a:solidFill>
            <a:schemeClr val="tx1">
              <a:lumMod val="75000"/>
              <a:alpha val="49000"/>
            </a:schemeClr>
          </a:solidFill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2C6B44B-C32D-4D3E-8823-9AEC4AC34AAB}" type="datetimeFigureOut">
              <a:rPr lang="ru-RU"/>
              <a:pPr>
                <a:defRPr/>
              </a:pPr>
              <a:t>25.10.2013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419475" y="6381750"/>
            <a:ext cx="5562600" cy="365125"/>
          </a:xfrm>
          <a:prstGeom prst="rect">
            <a:avLst/>
          </a:prstGeom>
          <a:solidFill>
            <a:schemeClr val="tx1">
              <a:lumMod val="75000"/>
              <a:alpha val="58000"/>
            </a:schemeClr>
          </a:solidFill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dirty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79388" y="6381750"/>
            <a:ext cx="457200" cy="365125"/>
          </a:xfrm>
          <a:prstGeom prst="rect">
            <a:avLst/>
          </a:prstGeom>
          <a:solidFill>
            <a:schemeClr val="tx1">
              <a:lumMod val="75000"/>
              <a:alpha val="55000"/>
            </a:schemeClr>
          </a:solidFill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FF3CBB1-72FC-4C8E-A83D-87C51C851E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31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5050"/>
            <a:ext cx="2484438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403975"/>
            <a:ext cx="26654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696" r:id="rId2"/>
    <p:sldLayoutId id="2147483697" r:id="rId3"/>
    <p:sldLayoutId id="2147483698" r:id="rId4"/>
    <p:sldLayoutId id="2147483699" r:id="rId5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5400" b="1" kern="1200" spc="-100">
          <a:solidFill>
            <a:srgbClr val="0D0D0D"/>
          </a:solidFill>
          <a:latin typeface="+mj-lt"/>
          <a:ea typeface="+mj-ea"/>
          <a:cs typeface="Aharoni" panose="02010803020104030203" pitchFamily="2" charset="-79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D0D0D"/>
          </a:solidFill>
          <a:latin typeface="Consolas" pitchFamily="49" charset="0"/>
          <a:cs typeface="Aharoni" pitchFamily="2" charset="-79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D0D0D"/>
          </a:solidFill>
          <a:latin typeface="Consolas" pitchFamily="49" charset="0"/>
          <a:cs typeface="Aharoni" pitchFamily="2" charset="-79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D0D0D"/>
          </a:solidFill>
          <a:latin typeface="Consolas" pitchFamily="49" charset="0"/>
          <a:cs typeface="Aharoni" pitchFamily="2" charset="-79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D0D0D"/>
          </a:solidFill>
          <a:latin typeface="Consolas" pitchFamily="49" charset="0"/>
          <a:cs typeface="Aharoni" pitchFamily="2" charset="-79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D0D0D"/>
          </a:solidFill>
          <a:latin typeface="Consolas" pitchFamily="49" charset="0"/>
          <a:cs typeface="Aharoni" pitchFamily="2" charset="-79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D0D0D"/>
          </a:solidFill>
          <a:latin typeface="Consolas" pitchFamily="49" charset="0"/>
          <a:cs typeface="Aharoni" pitchFamily="2" charset="-79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D0D0D"/>
          </a:solidFill>
          <a:latin typeface="Consolas" pitchFamily="49" charset="0"/>
          <a:cs typeface="Aharoni" pitchFamily="2" charset="-79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D0D0D"/>
          </a:solidFill>
          <a:latin typeface="Consolas" pitchFamily="49" charset="0"/>
          <a:cs typeface="Aharoni" pitchFamily="2" charset="-79"/>
        </a:defRPr>
      </a:lvl9pPr>
      <a:extLst/>
    </p:titleStyle>
    <p:bodyStyle>
      <a:lvl1pPr marL="411163" indent="-342900" algn="l" rtl="0" eaLnBrk="1" fontAlgn="base" hangingPunct="1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1" fontAlgn="base" hangingPunct="1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1" fontAlgn="base" hangingPunct="1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o2.ru/" TargetMode="External"/><Relationship Id="rId2" Type="http://schemas.openxmlformats.org/officeDocument/2006/relationships/hyperlink" Target="http://www.firstmile.ru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gif"/><Relationship Id="rId4" Type="http://schemas.openxmlformats.org/officeDocument/2006/relationships/image" Target="../media/image3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docid=jDWpXfL5Vy6BvM&amp;tbnid=eHHoeKRgZG5RBM:&amp;ved=0CAUQjRw&amp;url=http://isup.ru/articles/4/3838/&amp;ei=wXxlUqr9Oerx4gTFn4D4Bw&amp;bvm=bv.54934254,d.bGE&amp;psig=AFQjCNFy55GUuHW5CsRIbYqe0fIr0987qw&amp;ust=1382468992234465" TargetMode="Externa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3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550" y="598488"/>
            <a:ext cx="7560890" cy="2038424"/>
          </a:xfrm>
          <a:solidFill>
            <a:schemeClr val="tx1">
              <a:lumMod val="75000"/>
              <a:alpha val="37000"/>
            </a:schemeClr>
          </a:soli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R="0" algn="ctr"/>
            <a:r>
              <a:rPr lang="ru-RU" altLang="ru-RU" cap="none" dirty="0" smtClean="0">
                <a:effectLst/>
              </a:rPr>
              <a:t>Новые промышленные коммуникационные контроллеры МКТ и </a:t>
            </a:r>
            <a:r>
              <a:rPr lang="en-US" altLang="ru-RU" cap="none" dirty="0" smtClean="0">
                <a:effectLst/>
              </a:rPr>
              <a:t>Nio2</a:t>
            </a:r>
            <a:endParaRPr lang="ru-RU" altLang="ru-RU" cap="none" dirty="0" smtClean="0">
              <a:effectLst/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5661248"/>
            <a:ext cx="3995937" cy="57680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alt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Москва</a:t>
            </a:r>
            <a:r>
              <a:rPr lang="en-US" alt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alt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ИПУ РАН, Октябрь 2013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645024"/>
            <a:ext cx="2814638" cy="15700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782464"/>
            <a:ext cx="840673" cy="2607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480254" y="5877272"/>
            <a:ext cx="6660231" cy="432048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Испытательный стенд линейных двигателей нефтяных скважин</a:t>
            </a:r>
          </a:p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1" y="116632"/>
            <a:ext cx="8855631" cy="720080"/>
          </a:xfrm>
        </p:spPr>
        <p:txBody>
          <a:bodyPr/>
          <a:lstStyle/>
          <a:p>
            <a:r>
              <a:rPr lang="pl-PL" dirty="0"/>
              <a:t>MKT </a:t>
            </a:r>
            <a:r>
              <a:rPr lang="ru-RU" dirty="0" smtClean="0"/>
              <a:t>Примеры применения</a:t>
            </a:r>
            <a:endParaRPr lang="ru-RU" dirty="0"/>
          </a:p>
        </p:txBody>
      </p:sp>
      <p:pic>
        <p:nvPicPr>
          <p:cNvPr id="8" name="Picture 2" descr="http://www.mkt-sys.de/bilder/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2592288" cy="170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Объект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032" y="1124744"/>
            <a:ext cx="6113043" cy="4584782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1931">
            <a:off x="171933" y="3722439"/>
            <a:ext cx="2814638" cy="157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Nio2</a:t>
            </a:r>
            <a:r>
              <a:rPr lang="ru-RU" dirty="0" smtClean="0"/>
              <a:t> Новый универсальный контроллер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Nio2 – 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это: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</a:p>
          <a:p>
            <a:endParaRPr lang="en-US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 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/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O,  2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*Ethernet</a:t>
            </a: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Платформа:</a:t>
            </a: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Cortex A8 600MHz</a:t>
            </a:r>
          </a:p>
          <a:p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CoDeSys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3.5 control</a:t>
            </a: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Разработка ЗАО «Первая миля»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692696"/>
            <a:ext cx="5688632" cy="5688632"/>
          </a:xfrm>
        </p:spPr>
      </p:pic>
    </p:spTree>
    <p:extLst>
      <p:ext uri="{BB962C8B-B14F-4D97-AF65-F5344CB8AC3E}">
        <p14:creationId xmlns:p14="http://schemas.microsoft.com/office/powerpoint/2010/main" val="372164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Nio2</a:t>
            </a:r>
            <a:r>
              <a:rPr lang="ru-RU" dirty="0" smtClean="0"/>
              <a:t> Технические параметры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196752"/>
            <a:ext cx="5486400" cy="4810348"/>
          </a:xfrm>
        </p:spPr>
        <p:txBody>
          <a:bodyPr/>
          <a:lstStyle/>
          <a:p>
            <a:pPr marL="68263" indent="0">
              <a:buNone/>
            </a:pP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Мощное аппаратное ядро:</a:t>
            </a:r>
          </a:p>
          <a:p>
            <a:pPr marL="68263" indent="0">
              <a:buNone/>
            </a:pP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Процессор </a:t>
            </a: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ARM Cortex A8 600</a:t>
            </a: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МГц</a:t>
            </a:r>
          </a:p>
          <a:p>
            <a:pPr marL="68263" indent="0">
              <a:buNone/>
            </a:pP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256/256МБ </a:t>
            </a: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FLASH/RAM</a:t>
            </a:r>
          </a:p>
          <a:p>
            <a:pPr marL="68263" indent="0">
              <a:buNone/>
            </a:pP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Диапазон  </a:t>
            </a: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температур:</a:t>
            </a:r>
          </a:p>
          <a:p>
            <a:pPr marL="68263" indent="0">
              <a:buNone/>
            </a:pP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-20° ~ 55° (работа)</a:t>
            </a:r>
          </a:p>
          <a:p>
            <a:pPr marL="68263" indent="0">
              <a:buNone/>
            </a:pP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-20° ~ 70° (хранение)</a:t>
            </a:r>
          </a:p>
          <a:p>
            <a:pPr marL="68263" indent="0">
              <a:buNone/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Стабильная </a:t>
            </a: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ОС </a:t>
            </a: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Linux</a:t>
            </a:r>
          </a:p>
          <a:p>
            <a:pPr marL="68263" indent="0">
              <a:buNone/>
            </a:pP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Коммуникационные </a:t>
            </a: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интерфейсы:</a:t>
            </a:r>
          </a:p>
          <a:p>
            <a:pPr marL="68263" indent="0">
              <a:buNone/>
            </a:pP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2* </a:t>
            </a: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Ethernet 10/100/1000</a:t>
            </a:r>
          </a:p>
          <a:p>
            <a:pPr marL="68263" indent="0">
              <a:buNone/>
            </a:pP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COM1 RS-232 </a:t>
            </a:r>
          </a:p>
          <a:p>
            <a:pPr marL="68263" indent="0">
              <a:buNone/>
            </a:pP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COM2 RS-422/485</a:t>
            </a:r>
          </a:p>
          <a:p>
            <a:pPr marL="68263" indent="0">
              <a:buNone/>
            </a:pP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COM3 RS-485 </a:t>
            </a:r>
          </a:p>
          <a:p>
            <a:pPr marL="68263" indent="0">
              <a:buNone/>
            </a:pPr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USB </a:t>
            </a: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2.0</a:t>
            </a:r>
          </a:p>
          <a:p>
            <a:endParaRPr lang="ru-RU" sz="1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1368152" cy="4243886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456247"/>
            <a:ext cx="1266690" cy="1583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05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Nio2</a:t>
            </a:r>
            <a:r>
              <a:rPr lang="ru-RU" dirty="0" smtClean="0"/>
              <a:t> Коммуникационные возможности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059832" y="1515417"/>
            <a:ext cx="5486400" cy="4460479"/>
          </a:xfrm>
        </p:spPr>
        <p:txBody>
          <a:bodyPr/>
          <a:lstStyle/>
          <a:p>
            <a:pPr marL="68263" indent="0">
              <a:buNone/>
            </a:pP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Поддержка </a:t>
            </a: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сетевых протоколов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68263" indent="0">
              <a:buNone/>
            </a:pPr>
            <a:endParaRPr lang="ru-RU" sz="1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68263" indent="0">
              <a:buNone/>
            </a:pPr>
            <a:r>
              <a:rPr lang="en-US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MODBUS </a:t>
            </a:r>
            <a:r>
              <a:rPr lang="en-US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ASCII/RTU (</a:t>
            </a: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стандартно)</a:t>
            </a:r>
          </a:p>
          <a:p>
            <a:pPr marL="68263" indent="0">
              <a:buNone/>
            </a:pPr>
            <a:r>
              <a:rPr lang="en-US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HTTP, DHCP, TCP/IP (</a:t>
            </a: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стандартно)</a:t>
            </a:r>
          </a:p>
          <a:p>
            <a:pPr marL="68263" indent="0">
              <a:buNone/>
            </a:pPr>
            <a:r>
              <a:rPr lang="en-US" sz="18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EtherCAT</a:t>
            </a:r>
            <a:r>
              <a:rPr lang="en-US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-</a:t>
            </a: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мастер (стандартно)</a:t>
            </a:r>
          </a:p>
          <a:p>
            <a:pPr marL="68263" indent="0">
              <a:buNone/>
            </a:pPr>
            <a:r>
              <a:rPr lang="en-US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MODBUS TCP (</a:t>
            </a: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стандартно)</a:t>
            </a:r>
          </a:p>
          <a:p>
            <a:pPr marL="68263" indent="0">
              <a:buNone/>
            </a:pPr>
            <a:r>
              <a:rPr lang="en-US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DALI/DSI(</a:t>
            </a: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опционально)</a:t>
            </a:r>
          </a:p>
          <a:p>
            <a:pPr marL="68263" indent="0">
              <a:buNone/>
            </a:pPr>
            <a:r>
              <a:rPr lang="en-US" sz="18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EnOcean</a:t>
            </a:r>
            <a:r>
              <a:rPr lang="en-US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опционально)</a:t>
            </a:r>
          </a:p>
          <a:p>
            <a:pPr marL="68263" indent="0">
              <a:buNone/>
            </a:pPr>
            <a:r>
              <a:rPr lang="en-US" sz="18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BACnet</a:t>
            </a:r>
            <a:r>
              <a:rPr lang="en-US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(</a:t>
            </a: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опционально)</a:t>
            </a:r>
            <a:endParaRPr lang="ru-RU" sz="1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1368152" cy="4243886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828" y="1293168"/>
            <a:ext cx="18923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756" y="2060848"/>
            <a:ext cx="20780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150" y="2780928"/>
            <a:ext cx="182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150" y="3598860"/>
            <a:ext cx="18081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730" y="4293096"/>
            <a:ext cx="180498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756" y="5262635"/>
            <a:ext cx="1701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73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Nio2</a:t>
            </a:r>
            <a:r>
              <a:rPr lang="ru-RU" dirty="0" smtClean="0"/>
              <a:t> Средства разработки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699792" y="1268191"/>
            <a:ext cx="5486400" cy="4460479"/>
          </a:xfrm>
        </p:spPr>
        <p:txBody>
          <a:bodyPr/>
          <a:lstStyle/>
          <a:p>
            <a:pPr marL="68263" indent="0">
              <a:buNone/>
            </a:pP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Бесплатная, знакомая и удобная</a:t>
            </a:r>
          </a:p>
          <a:p>
            <a:pPr marL="68263" indent="0">
              <a:buNone/>
            </a:pP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среда программирования </a:t>
            </a:r>
            <a:r>
              <a:rPr lang="ru-RU" sz="18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CoDeSys</a:t>
            </a: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3.5</a:t>
            </a:r>
          </a:p>
          <a:p>
            <a:pPr marL="68263" indent="0">
              <a:buNone/>
            </a:pP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Стандарт МЭК (IEC) 61131.3</a:t>
            </a:r>
          </a:p>
          <a:p>
            <a:pPr marL="68263" indent="0">
              <a:buNone/>
            </a:pP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 интегрированной </a:t>
            </a:r>
            <a:r>
              <a:rPr lang="ru-RU" sz="1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web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-визуализацией</a:t>
            </a:r>
          </a:p>
          <a:p>
            <a:pPr marL="68263" indent="0">
              <a:buNone/>
            </a:pPr>
            <a:endParaRPr lang="ru-RU" sz="1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68263" indent="0">
              <a:buNone/>
            </a:pPr>
            <a:endParaRPr lang="ru-RU" sz="1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68263" indent="0">
              <a:buNone/>
            </a:pPr>
            <a:endParaRPr lang="ru-RU" sz="1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68263" indent="0">
              <a:buNone/>
            </a:pPr>
            <a:endParaRPr lang="ru-RU" sz="1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68263" indent="0">
              <a:buNone/>
            </a:pP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Возможность</a:t>
            </a:r>
            <a:endParaRPr lang="ru-RU" sz="1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68263" indent="0">
              <a:buNone/>
            </a:pP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интеграции с другими</a:t>
            </a:r>
          </a:p>
          <a:p>
            <a:pPr marL="68263" indent="0">
              <a:buNone/>
            </a:pP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приложениями для </a:t>
            </a:r>
            <a:r>
              <a:rPr lang="ru-RU" sz="18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Linux</a:t>
            </a:r>
            <a:endParaRPr lang="ru-RU" sz="1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68263" indent="0">
              <a:buNone/>
            </a:pP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и разработка собственных</a:t>
            </a:r>
          </a:p>
          <a:p>
            <a:pPr marL="68263" indent="0">
              <a:buNone/>
            </a:pP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приложений на С++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1368152" cy="4243886"/>
          </a:xfrm>
          <a:prstGeom prst="rect">
            <a:avLst/>
          </a:prstGeom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08920"/>
            <a:ext cx="2160240" cy="134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08920"/>
            <a:ext cx="2111136" cy="134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340768"/>
            <a:ext cx="155892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21088"/>
            <a:ext cx="2390827" cy="179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608" y="4869160"/>
            <a:ext cx="936405" cy="117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6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Nio2</a:t>
            </a:r>
            <a:r>
              <a:rPr lang="ru-RU" dirty="0" smtClean="0"/>
              <a:t> Идеален для автоматизации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1368152" cy="4243886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987824" y="980728"/>
            <a:ext cx="5486400" cy="1152128"/>
          </a:xfrm>
        </p:spPr>
        <p:txBody>
          <a:bodyPr/>
          <a:lstStyle/>
          <a:p>
            <a:pPr marL="68263" indent="0">
              <a:buNone/>
            </a:pP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Широкие коммуникационные возможности</a:t>
            </a:r>
          </a:p>
          <a:p>
            <a:pPr marL="68263" indent="0">
              <a:buNone/>
            </a:pP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Управление всеми инженерными сетями</a:t>
            </a:r>
          </a:p>
          <a:p>
            <a:pPr marL="68263" indent="0">
              <a:buNone/>
            </a:pP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и освещением современного здания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160815"/>
            <a:ext cx="6480720" cy="395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7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720080"/>
          </a:xfrm>
        </p:spPr>
        <p:txBody>
          <a:bodyPr/>
          <a:lstStyle/>
          <a:p>
            <a:r>
              <a:rPr lang="en-US" dirty="0" smtClean="0"/>
              <a:t>Nio2</a:t>
            </a:r>
            <a:r>
              <a:rPr lang="ru-RU" dirty="0" smtClean="0"/>
              <a:t>  Встроенный </a:t>
            </a:r>
            <a:r>
              <a:rPr lang="en-US" dirty="0" smtClean="0"/>
              <a:t>HTML5 web</a:t>
            </a:r>
            <a:r>
              <a:rPr lang="ru-RU" dirty="0" smtClean="0"/>
              <a:t>-интерфейс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1368152" cy="4243886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311217" y="1268760"/>
            <a:ext cx="5832648" cy="1152128"/>
          </a:xfrm>
        </p:spPr>
        <p:txBody>
          <a:bodyPr/>
          <a:lstStyle/>
          <a:p>
            <a:pPr marL="68263" indent="0">
              <a:buNone/>
            </a:pP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Открытый WEB интерфейс </a:t>
            </a:r>
          </a:p>
          <a:p>
            <a:pPr marL="68263" indent="0">
              <a:buNone/>
            </a:pP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HTML5 визуализация 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любых 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устройствах и </a:t>
            </a: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браузерах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060848"/>
            <a:ext cx="5468637" cy="3979273"/>
          </a:xfrm>
          <a:prstGeom prst="rect">
            <a:avLst/>
          </a:prstGeom>
        </p:spPr>
      </p:pic>
      <p:sp>
        <p:nvSpPr>
          <p:cNvPr id="8" name="Стрелка влево 7"/>
          <p:cNvSpPr/>
          <p:nvPr/>
        </p:nvSpPr>
        <p:spPr>
          <a:xfrm rot="1832029">
            <a:off x="6020925" y="4193561"/>
            <a:ext cx="1008112" cy="4994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 rot="4336831">
            <a:off x="7123539" y="3519392"/>
            <a:ext cx="1008112" cy="4994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 rot="21017977">
            <a:off x="5782345" y="5223362"/>
            <a:ext cx="1008112" cy="4994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25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720080"/>
          </a:xfrm>
        </p:spPr>
        <p:txBody>
          <a:bodyPr/>
          <a:lstStyle/>
          <a:p>
            <a:r>
              <a:rPr lang="en-US" dirty="0" smtClean="0"/>
              <a:t>Nio2</a:t>
            </a:r>
            <a:r>
              <a:rPr lang="ru-RU" dirty="0" smtClean="0"/>
              <a:t>  Вертикальная интеграция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1368152" cy="4243886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311217" y="1484784"/>
            <a:ext cx="5832648" cy="936104"/>
          </a:xfrm>
        </p:spPr>
        <p:txBody>
          <a:bodyPr/>
          <a:lstStyle/>
          <a:p>
            <a:pPr marL="68263" indent="0">
              <a:buNone/>
            </a:pP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Возможность интеграции 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 любыми </a:t>
            </a: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SCADA-системами</a:t>
            </a:r>
          </a:p>
        </p:txBody>
      </p:sp>
      <p:sp>
        <p:nvSpPr>
          <p:cNvPr id="9" name="Стрелка влево 8"/>
          <p:cNvSpPr/>
          <p:nvPr/>
        </p:nvSpPr>
        <p:spPr>
          <a:xfrm rot="8394832">
            <a:off x="4398376" y="3876766"/>
            <a:ext cx="1008112" cy="4994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69127"/>
            <a:ext cx="833884" cy="138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трелка влево 11"/>
          <p:cNvSpPr/>
          <p:nvPr/>
        </p:nvSpPr>
        <p:spPr>
          <a:xfrm rot="12304544">
            <a:off x="4414310" y="4649607"/>
            <a:ext cx="1008112" cy="4994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480756" y="3941834"/>
            <a:ext cx="1035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TCP/IP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61485" y="4781000"/>
            <a:ext cx="306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Архивы в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CF/USB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карте или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внешней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DB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236825"/>
            <a:ext cx="1266105" cy="98369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106" y="2281557"/>
            <a:ext cx="5429842" cy="148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5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720080"/>
          </a:xfrm>
        </p:spPr>
        <p:txBody>
          <a:bodyPr/>
          <a:lstStyle/>
          <a:p>
            <a:r>
              <a:rPr lang="en-US" dirty="0" smtClean="0"/>
              <a:t>Nio2</a:t>
            </a:r>
            <a:r>
              <a:rPr lang="ru-RU" dirty="0" smtClean="0"/>
              <a:t>  Мультимедийные приложения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1368152" cy="4243886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311217" y="1484784"/>
            <a:ext cx="5832648" cy="936104"/>
          </a:xfrm>
        </p:spPr>
        <p:txBody>
          <a:bodyPr/>
          <a:lstStyle/>
          <a:p>
            <a:pPr marL="68263" indent="0">
              <a:buNone/>
            </a:pP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Возможность 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создания NAS,DLNA </a:t>
            </a: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и других</a:t>
            </a:r>
          </a:p>
          <a:p>
            <a:pPr marL="68263" indent="0">
              <a:buNone/>
            </a:pP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мультимедийных 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приложений </a:t>
            </a:r>
            <a:endParaRPr lang="ru-RU" sz="1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4230" y="5634662"/>
            <a:ext cx="5270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Воспользуйтесь преимуществами ОС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Linux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!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66257"/>
            <a:ext cx="3312368" cy="3253569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93041"/>
            <a:ext cx="743474" cy="92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66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720080"/>
          </a:xfrm>
        </p:spPr>
        <p:txBody>
          <a:bodyPr/>
          <a:lstStyle/>
          <a:p>
            <a:r>
              <a:rPr lang="en-US" dirty="0" smtClean="0"/>
              <a:t>Nio2</a:t>
            </a:r>
            <a:r>
              <a:rPr lang="ru-RU" dirty="0" smtClean="0"/>
              <a:t>  Варианты исполнения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1368152" cy="4243886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419872" y="1196752"/>
            <a:ext cx="5509255" cy="576064"/>
          </a:xfrm>
        </p:spPr>
        <p:txBody>
          <a:bodyPr/>
          <a:lstStyle/>
          <a:p>
            <a:pPr marL="68263" indent="0">
              <a:buNone/>
            </a:pP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Варианты исполнений контроллеров серии </a:t>
            </a:r>
            <a:r>
              <a:rPr lang="en-US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Nio2</a:t>
            </a:r>
            <a:endParaRPr lang="ru-RU" sz="1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648190"/>
              </p:ext>
            </p:extLst>
          </p:nvPr>
        </p:nvGraphicFramePr>
        <p:xfrm>
          <a:off x="3059832" y="1848884"/>
          <a:ext cx="5904656" cy="39588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5865"/>
                <a:gridCol w="1475865"/>
                <a:gridCol w="1476463"/>
                <a:gridCol w="1476463"/>
              </a:tblGrid>
              <a:tr h="446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Вариант</a:t>
                      </a:r>
                      <a:endParaRPr lang="ru-RU" sz="1000" dirty="0">
                        <a:effectLst/>
                        <a:latin typeface="Humanst52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Nio2.</a:t>
                      </a:r>
                      <a:r>
                        <a:rPr lang="ru-RU" sz="24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4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Humanst52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Nio2.</a:t>
                      </a:r>
                      <a:r>
                        <a:rPr lang="ru-RU" sz="24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24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Humanst52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Nio2.</a:t>
                      </a:r>
                      <a:r>
                        <a:rPr lang="ru-RU" sz="24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24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Humanst52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6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Humanst521 BT"/>
                          <a:ea typeface="Times New Roman"/>
                          <a:cs typeface="Times New Roman"/>
                        </a:rPr>
                        <a:t>Цена</a:t>
                      </a:r>
                      <a:r>
                        <a:rPr lang="ru-RU" sz="1000" baseline="0" dirty="0" smtClean="0">
                          <a:effectLst/>
                          <a:latin typeface="Humanst521 BT"/>
                          <a:ea typeface="Times New Roman"/>
                          <a:cs typeface="Times New Roman"/>
                        </a:rPr>
                        <a:t>   конечного пользователя (ЕВРО, с НДС)</a:t>
                      </a:r>
                      <a:endParaRPr lang="ru-RU" sz="1000" dirty="0">
                        <a:effectLst/>
                        <a:latin typeface="Humanst52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Humanst521 BT"/>
                          <a:ea typeface="Times New Roman"/>
                          <a:cs typeface="Times New Roman"/>
                        </a:rPr>
                        <a:t>252</a:t>
                      </a:r>
                      <a:endParaRPr lang="ru-RU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Humanst52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Humanst521 B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kumimoji="0" lang="en-US" sz="2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Humanst521 BT"/>
                          <a:ea typeface="Times New Roman"/>
                          <a:cs typeface="Times New Roman"/>
                        </a:rPr>
                        <a:t>91</a:t>
                      </a:r>
                      <a:endParaRPr kumimoji="0" lang="ru-RU" sz="2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Humanst52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Humanst521 BT"/>
                          <a:ea typeface="Times New Roman"/>
                          <a:cs typeface="Times New Roman"/>
                        </a:rPr>
                        <a:t>29</a:t>
                      </a:r>
                      <a:r>
                        <a:rPr kumimoji="0" lang="en-US" sz="2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Humanst521 BT"/>
                          <a:ea typeface="Times New Roman"/>
                          <a:cs typeface="Times New Roman"/>
                        </a:rPr>
                        <a:t>7</a:t>
                      </a:r>
                      <a:endParaRPr kumimoji="0" lang="ru-RU" sz="2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Humanst52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6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ОС</a:t>
                      </a:r>
                      <a:endParaRPr lang="ru-RU" sz="1000">
                        <a:effectLst/>
                        <a:latin typeface="Humanst52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Linux</a:t>
                      </a:r>
                      <a:endParaRPr lang="ru-RU" sz="2000" b="1" dirty="0">
                        <a:effectLst/>
                        <a:latin typeface="Humanst52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Linux</a:t>
                      </a:r>
                      <a:endParaRPr lang="ru-RU" sz="2000" b="1" dirty="0">
                        <a:effectLst/>
                        <a:latin typeface="Humanst52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Linux</a:t>
                      </a:r>
                      <a:endParaRPr lang="ru-RU" sz="2000" b="1" dirty="0">
                        <a:effectLst/>
                        <a:latin typeface="Humanst52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6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Среда разработки</a:t>
                      </a:r>
                      <a:endParaRPr lang="ru-RU" sz="1000">
                        <a:effectLst/>
                        <a:latin typeface="Humanst52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effectLst/>
                        </a:rPr>
                        <a:t>CoDeSys</a:t>
                      </a:r>
                      <a:r>
                        <a:rPr lang="en-US" sz="1800" b="1" dirty="0" smtClean="0">
                          <a:effectLst/>
                        </a:rPr>
                        <a:t> 3.5</a:t>
                      </a:r>
                      <a:endParaRPr lang="ru-RU" sz="1800" b="1" dirty="0" smtClean="0">
                        <a:effectLst/>
                        <a:latin typeface="Humanst521 B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Control</a:t>
                      </a:r>
                      <a:endParaRPr lang="ru-RU" sz="1800" b="1" dirty="0">
                        <a:effectLst/>
                        <a:latin typeface="Humanst52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effectLst/>
                        </a:rPr>
                        <a:t>EasyBuilder</a:t>
                      </a:r>
                      <a:r>
                        <a:rPr lang="en-US" sz="1800" b="1" dirty="0" smtClean="0">
                          <a:effectLst/>
                        </a:rPr>
                        <a:t> PRO</a:t>
                      </a:r>
                      <a:endParaRPr lang="ru-RU" sz="1800" b="1" dirty="0" smtClean="0">
                        <a:effectLst/>
                        <a:latin typeface="Humanst52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CoDeSys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smtClean="0">
                          <a:effectLst/>
                        </a:rPr>
                        <a:t>3.5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/>
                        </a:rPr>
                        <a:t>Control +</a:t>
                      </a:r>
                      <a:endParaRPr lang="ru-RU" sz="1800" b="1" dirty="0" smtClean="0">
                        <a:effectLst/>
                        <a:latin typeface="Humanst521 B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WebVisu</a:t>
                      </a:r>
                      <a:endParaRPr kumimoji="0"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8928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</a:rPr>
                        <a:t>CoDeSys</a:t>
                      </a:r>
                      <a:r>
                        <a:rPr lang="en-US" sz="1200" dirty="0" smtClean="0">
                          <a:effectLst/>
                        </a:rPr>
                        <a:t> 3.5 Real Time </a:t>
                      </a:r>
                      <a:r>
                        <a:rPr kumimoji="0"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 </a:t>
                      </a:r>
                      <a:endParaRPr lang="ru-RU" sz="1000" dirty="0">
                        <a:effectLst/>
                        <a:latin typeface="Humanst52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Humanst52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Humanst52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Humanst52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928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HTML5 WEB </a:t>
                      </a:r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визуализация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Humanst52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effectLst/>
                        <a:latin typeface="Humanst52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Humanst52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Humanst52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836" y="5264161"/>
            <a:ext cx="320365" cy="1197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242" y="4399581"/>
            <a:ext cx="320365" cy="1197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608" y="4192410"/>
            <a:ext cx="385677" cy="41434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608" y="5116871"/>
            <a:ext cx="385677" cy="4143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710" y="5117584"/>
            <a:ext cx="385677" cy="41434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836" y="4192410"/>
            <a:ext cx="385677" cy="41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1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720080"/>
          </a:xfrm>
        </p:spPr>
        <p:txBody>
          <a:bodyPr/>
          <a:lstStyle/>
          <a:p>
            <a:r>
              <a:rPr lang="ru-RU" dirty="0" smtClean="0"/>
              <a:t>Эволюция подходов к построению АСУТП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685799" y="1435100"/>
            <a:ext cx="2786743" cy="45720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PLC &amp; I/O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(«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мэйнфреймы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»)</a:t>
            </a:r>
          </a:p>
          <a:p>
            <a:endParaRPr lang="ru-RU" sz="2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Распределенные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I/O (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филдбасы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»)</a:t>
            </a:r>
          </a:p>
          <a:p>
            <a:endParaRPr lang="ru-RU" sz="2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Программируемые узлы сети (возврат к «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мэйнфреймам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»)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AutoShape 5" descr="https://encrypted-tbn0.gstatic.com/images?q=tbn:ANd9GcQYRFpXjAPo_8RBHzABaPzATesupqOQ0aiWRNKl9EylOl-xvja_eQ"/>
          <p:cNvSpPr>
            <a:spLocks noChangeAspect="1" noChangeArrowheads="1"/>
          </p:cNvSpPr>
          <p:nvPr/>
        </p:nvSpPr>
        <p:spPr bwMode="auto">
          <a:xfrm>
            <a:off x="46038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457" y="1124744"/>
            <a:ext cx="2694312" cy="1681952"/>
          </a:xfrm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2896"/>
            <a:ext cx="2667973" cy="175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05064"/>
            <a:ext cx="3168352" cy="231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0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720080"/>
          </a:xfrm>
        </p:spPr>
        <p:txBody>
          <a:bodyPr/>
          <a:lstStyle/>
          <a:p>
            <a:r>
              <a:rPr lang="en-US" dirty="0" smtClean="0"/>
              <a:t>Nio2</a:t>
            </a:r>
            <a:r>
              <a:rPr lang="ru-RU" dirty="0" smtClean="0"/>
              <a:t>  Может управлять любым домом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1368152" cy="4243886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945960" y="4653136"/>
            <a:ext cx="5509255" cy="936104"/>
          </a:xfrm>
        </p:spPr>
        <p:txBody>
          <a:bodyPr/>
          <a:lstStyle/>
          <a:p>
            <a:pPr marL="68263" indent="0" algn="ctr"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ВАШИ ВОПРОСЫ?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908720"/>
            <a:ext cx="3553321" cy="3191321"/>
          </a:xfrm>
          <a:prstGeom prst="rect">
            <a:avLst/>
          </a:prstGeom>
        </p:spPr>
      </p:pic>
      <p:sp>
        <p:nvSpPr>
          <p:cNvPr id="7" name="Выгнутая вниз стрелка 6"/>
          <p:cNvSpPr/>
          <p:nvPr/>
        </p:nvSpPr>
        <p:spPr>
          <a:xfrm>
            <a:off x="4067944" y="3429000"/>
            <a:ext cx="3600400" cy="11521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9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23528" y="1124744"/>
            <a:ext cx="8712968" cy="936104"/>
          </a:xfrm>
        </p:spPr>
        <p:txBody>
          <a:bodyPr/>
          <a:lstStyle/>
          <a:p>
            <a:pPr marL="68263" indent="0" algn="ctr">
              <a:buNone/>
            </a:pPr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  <a:endParaRPr lang="ru-RU" sz="8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Объект 4"/>
          <p:cNvSpPr txBox="1">
            <a:spLocks/>
          </p:cNvSpPr>
          <p:nvPr/>
        </p:nvSpPr>
        <p:spPr bwMode="auto">
          <a:xfrm>
            <a:off x="2627784" y="3573016"/>
            <a:ext cx="432048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1163" indent="-34290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138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263" indent="0" algn="ctr">
              <a:buFont typeface="Wingdings" pitchFamily="2" charset="2"/>
              <a:buNone/>
            </a:pPr>
            <a:r>
              <a:rPr lang="en-US" sz="3600" b="1" dirty="0" smtClean="0">
                <a:solidFill>
                  <a:schemeClr val="bg1"/>
                </a:solidFill>
                <a:hlinkClick r:id="rId2"/>
              </a:rPr>
              <a:t>www.firstmile.ru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marL="68263" indent="0" algn="ctr">
              <a:buFont typeface="Wingdings" pitchFamily="2" charset="2"/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(495) 960-3159</a:t>
            </a:r>
          </a:p>
          <a:p>
            <a:pPr marL="68263" indent="0" algn="ctr">
              <a:buFont typeface="Wingdings" pitchFamily="2" charset="2"/>
              <a:buNone/>
            </a:pPr>
            <a:r>
              <a:rPr lang="en-US" sz="3600" b="1" dirty="0" smtClean="0">
                <a:solidFill>
                  <a:schemeClr val="bg1"/>
                </a:solidFill>
                <a:hlinkClick r:id="rId3"/>
              </a:rPr>
              <a:t>www.nio2.ru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marL="68263" indent="0" algn="ctr">
              <a:buFont typeface="Wingdings" pitchFamily="2" charset="2"/>
              <a:buNone/>
            </a:pP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2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Феномен</a:t>
            </a:r>
            <a:r>
              <a:rPr lang="en-US" dirty="0" smtClean="0"/>
              <a:t> </a:t>
            </a:r>
            <a:r>
              <a:rPr lang="en-US" dirty="0" err="1" smtClean="0"/>
              <a:t>EtherCAT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Техническое совершенство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Быстрорастущий рынок</a:t>
            </a:r>
          </a:p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Большое число крупных игроков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730599"/>
            <a:ext cx="3305865" cy="2107810"/>
          </a:xfr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41108"/>
            <a:ext cx="3473090" cy="420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22452"/>
            <a:ext cx="1988815" cy="350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6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Эволюция </a:t>
            </a:r>
            <a:r>
              <a:rPr lang="en-US" dirty="0" err="1" smtClean="0"/>
              <a:t>EtherCAT</a:t>
            </a:r>
            <a:r>
              <a:rPr lang="ru-RU" dirty="0"/>
              <a:t>-</a:t>
            </a:r>
            <a:r>
              <a:rPr lang="ru-RU" dirty="0" smtClean="0"/>
              <a:t>мастера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Промышленные ПК</a:t>
            </a: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Windows, X86 CPU,</a:t>
            </a:r>
          </a:p>
          <a:p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CoDeSys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2/3</a:t>
            </a:r>
          </a:p>
          <a:p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Новые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ARM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32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платформы </a:t>
            </a: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Cortex A8, Linux</a:t>
            </a:r>
          </a:p>
          <a:p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CoDeSys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3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196752"/>
            <a:ext cx="1351995" cy="2794124"/>
          </a:xfrm>
        </p:spPr>
      </p:pic>
      <p:sp>
        <p:nvSpPr>
          <p:cNvPr id="5" name="Стрелка вправо 4"/>
          <p:cNvSpPr/>
          <p:nvPr/>
        </p:nvSpPr>
        <p:spPr>
          <a:xfrm rot="1905973">
            <a:off x="5490384" y="365024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914331"/>
            <a:ext cx="3010320" cy="214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3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Новая роль </a:t>
            </a:r>
            <a:r>
              <a:rPr lang="en-US" dirty="0" err="1" smtClean="0"/>
              <a:t>EtherCAT</a:t>
            </a:r>
            <a:r>
              <a:rPr lang="ru-RU" dirty="0"/>
              <a:t>-</a:t>
            </a:r>
            <a:r>
              <a:rPr lang="ru-RU" dirty="0" smtClean="0"/>
              <a:t>мастера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3568" y="1268760"/>
            <a:ext cx="2952328" cy="5184576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Универсальный коммуникационный  контроллер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Без собственных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I/O!</a:t>
            </a:r>
          </a:p>
          <a:p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Предельная производительность и надежность (минимум ошибок в ПО)</a:t>
            </a:r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Максимальная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инте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операбельность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 открытость</a:t>
            </a:r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Стандартные средства разработки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394" y="1513607"/>
            <a:ext cx="4494162" cy="457200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92924">
            <a:off x="5056658" y="1016722"/>
            <a:ext cx="1382243" cy="7710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083" y="908720"/>
            <a:ext cx="1075354" cy="12097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288" y="5361848"/>
            <a:ext cx="752559" cy="8191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749" y="4373439"/>
            <a:ext cx="1064606" cy="99780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109" y="3557251"/>
            <a:ext cx="918211" cy="8161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348" y="2348880"/>
            <a:ext cx="936104" cy="102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6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116632"/>
            <a:ext cx="8855631" cy="720080"/>
          </a:xfrm>
        </p:spPr>
        <p:txBody>
          <a:bodyPr/>
          <a:lstStyle/>
          <a:p>
            <a:r>
              <a:rPr lang="pl-PL" dirty="0"/>
              <a:t>MKT Systemtechnik GmbH &amp; Co</a:t>
            </a:r>
            <a:r>
              <a:rPr lang="pl-PL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Первые в России в своем классе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ARM11 500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МГц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CoDeSys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3.5</a:t>
            </a:r>
          </a:p>
          <a:p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Поддержка 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CANopen</a:t>
            </a:r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Компактный 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IP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20 корпус для установки на 35 мм 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DIN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-рель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или панель 7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”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http://www.mkt-sys.de/bilder/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49" y="1093894"/>
            <a:ext cx="2592288" cy="170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MKT_HMI_LCD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2864569"/>
            <a:ext cx="3565525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Bild 1" descr="C:\Users\j.drobe\AppData\Local\Temp\Rar$DI01.153\MKT_CoDeSys-ARM11_IP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/>
          <a:stretch>
            <a:fillRect/>
          </a:stretch>
        </p:blipFill>
        <p:spPr bwMode="auto">
          <a:xfrm>
            <a:off x="3275856" y="1268760"/>
            <a:ext cx="26384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82455" y="3717032"/>
            <a:ext cx="1625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CPM20</a:t>
            </a:r>
            <a:endParaRPr lang="ru-RU" sz="3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6256" y="5157192"/>
            <a:ext cx="2013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CPT800</a:t>
            </a:r>
            <a:endParaRPr lang="ru-RU" sz="3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317" name="Picture 5" descr="LogoCoDeSys_Control_Kompak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455" y="4951444"/>
            <a:ext cx="4064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LogoCoDeSys_WebVisu_Kompak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355" y="5527706"/>
            <a:ext cx="4445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Linux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455" y="4359306"/>
            <a:ext cx="33496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EtherCAT_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957" y="5268570"/>
            <a:ext cx="7016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canopenlogo_prin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973" y="5746781"/>
            <a:ext cx="6762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911" y="4352987"/>
            <a:ext cx="892398" cy="70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0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3041957"/>
            <a:ext cx="2514600" cy="2965143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Структурная схема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Едина платформа для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CPU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 операторской панели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Визуализация и управление – средствами 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CoDeSys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3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1" y="116632"/>
            <a:ext cx="8855631" cy="720080"/>
          </a:xfrm>
        </p:spPr>
        <p:txBody>
          <a:bodyPr/>
          <a:lstStyle/>
          <a:p>
            <a:r>
              <a:rPr lang="pl-PL" dirty="0"/>
              <a:t>MKT Systemtechnik GmbH &amp; Co</a:t>
            </a:r>
            <a:r>
              <a:rPr lang="pl-PL" dirty="0" smtClean="0"/>
              <a:t>.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268464"/>
              </p:ext>
            </p:extLst>
          </p:nvPr>
        </p:nvGraphicFramePr>
        <p:xfrm>
          <a:off x="3347864" y="1124744"/>
          <a:ext cx="5688632" cy="5195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CorelDRAW" r:id="rId3" imgW="7852410" imgH="7166125" progId="CorelDraw.Graphic.15">
                  <p:embed/>
                </p:oleObj>
              </mc:Choice>
              <mc:Fallback>
                <p:oleObj name="CorelDRAW" r:id="rId3" imgW="7852410" imgH="7166125" progId="CorelDraw.Graphic.1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1124744"/>
                        <a:ext cx="5688632" cy="51950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http://www.mkt-sys.de/bilder/log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2592288" cy="170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28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05516432"/>
              </p:ext>
            </p:extLst>
          </p:nvPr>
        </p:nvGraphicFramePr>
        <p:xfrm>
          <a:off x="2984376" y="908720"/>
          <a:ext cx="6048672" cy="52565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13508"/>
                <a:gridCol w="1618040"/>
                <a:gridCol w="3317124"/>
              </a:tblGrid>
              <a:tr h="8022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Основные параметры</a:t>
                      </a:r>
                      <a:endParaRPr lang="ru-RU" sz="800" dirty="0">
                        <a:effectLst/>
                        <a:latin typeface="Humanst521 BT"/>
                        <a:ea typeface="Times New Roman"/>
                        <a:cs typeface="Times New Roman"/>
                      </a:endParaRPr>
                    </a:p>
                  </a:txBody>
                  <a:tcPr marL="52246" marR="5224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  <a:tabLst>
                          <a:tab pos="226695" algn="l"/>
                        </a:tabLst>
                      </a:pPr>
                      <a:r>
                        <a:rPr lang="ru-RU" sz="800">
                          <a:effectLst/>
                        </a:rPr>
                        <a:t>Требования к питанию</a:t>
                      </a:r>
                      <a:r>
                        <a:rPr lang="de-DE" sz="800">
                          <a:effectLst/>
                        </a:rPr>
                        <a:t>:</a:t>
                      </a:r>
                      <a:endParaRPr lang="ru-RU" sz="8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  <a:tabLst>
                          <a:tab pos="226695" algn="l"/>
                        </a:tabLst>
                      </a:pPr>
                      <a:r>
                        <a:rPr lang="ru-RU" sz="800">
                          <a:effectLst/>
                        </a:rPr>
                        <a:t>Потребляемая мощность</a:t>
                      </a:r>
                      <a:r>
                        <a:rPr lang="de-DE" sz="800">
                          <a:effectLst/>
                        </a:rPr>
                        <a:t>:</a:t>
                      </a:r>
                      <a:endParaRPr lang="ru-RU" sz="8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  <a:tabLst>
                          <a:tab pos="226695" algn="l"/>
                        </a:tabLst>
                      </a:pPr>
                      <a:r>
                        <a:rPr lang="ru-RU" sz="800">
                          <a:effectLst/>
                        </a:rPr>
                        <a:t>Диапазон рабочих температур</a:t>
                      </a:r>
                      <a:r>
                        <a:rPr lang="de-DE" sz="800">
                          <a:effectLst/>
                        </a:rPr>
                        <a:t>:</a:t>
                      </a:r>
                      <a:endParaRPr lang="ru-RU" sz="800">
                        <a:effectLst/>
                        <a:latin typeface="Humanst521 BT"/>
                        <a:ea typeface="Times New Roman"/>
                        <a:cs typeface="Times New Roman"/>
                      </a:endParaRPr>
                    </a:p>
                  </a:txBody>
                  <a:tcPr marL="52246" marR="522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10…30 V DC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не более  6 Вт </a:t>
                      </a:r>
                      <a:r>
                        <a:rPr lang="en-US" sz="800">
                          <a:effectLst/>
                        </a:rPr>
                        <a:t>CPT</a:t>
                      </a:r>
                      <a:r>
                        <a:rPr lang="ru-RU" sz="800">
                          <a:effectLst/>
                        </a:rPr>
                        <a:t>800</a:t>
                      </a:r>
                      <a:r>
                        <a:rPr lang="en-US" sz="800">
                          <a:effectLst/>
                        </a:rPr>
                        <a:t>A</a:t>
                      </a:r>
                      <a:r>
                        <a:rPr lang="ru-RU" sz="800">
                          <a:effectLst/>
                        </a:rPr>
                        <a:t> (7” дисплей)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не более  8 Вт </a:t>
                      </a:r>
                      <a:r>
                        <a:rPr lang="en-US" sz="800">
                          <a:effectLst/>
                        </a:rPr>
                        <a:t>CPT</a:t>
                      </a:r>
                      <a:r>
                        <a:rPr lang="ru-RU" sz="800">
                          <a:effectLst/>
                        </a:rPr>
                        <a:t>800</a:t>
                      </a:r>
                      <a:r>
                        <a:rPr lang="en-US" sz="800">
                          <a:effectLst/>
                        </a:rPr>
                        <a:t>B</a:t>
                      </a:r>
                      <a:r>
                        <a:rPr lang="ru-RU" sz="800">
                          <a:effectLst/>
                        </a:rPr>
                        <a:t> (10,4“ дисплей)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 °C…55 °C  (</a:t>
                      </a:r>
                      <a:r>
                        <a:rPr lang="ru-RU" sz="800">
                          <a:effectLst/>
                        </a:rPr>
                        <a:t>по отдельному заказу</a:t>
                      </a:r>
                      <a:r>
                        <a:rPr lang="de-DE" sz="800">
                          <a:effectLst/>
                        </a:rPr>
                        <a:t>: -20 °C…65 °C)</a:t>
                      </a:r>
                      <a:endParaRPr lang="ru-RU" sz="800">
                        <a:effectLst/>
                        <a:latin typeface="Humanst521 BT"/>
                        <a:ea typeface="Times New Roman"/>
                        <a:cs typeface="Times New Roman"/>
                      </a:endParaRPr>
                    </a:p>
                  </a:txBody>
                  <a:tcPr marL="52246" marR="52246" marT="0" marB="0"/>
                </a:tc>
              </a:tr>
              <a:tr h="1756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Humanst521 BT"/>
                        <a:ea typeface="Times New Roman"/>
                        <a:cs typeface="Times New Roman"/>
                      </a:endParaRPr>
                    </a:p>
                  </a:txBody>
                  <a:tcPr marL="52246" marR="52246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03120" algn="r"/>
                        </a:tabLs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Humanst521 BT"/>
                        <a:ea typeface="Times New Roman"/>
                        <a:cs typeface="Times New Roman"/>
                      </a:endParaRPr>
                    </a:p>
                  </a:txBody>
                  <a:tcPr marL="52246" marR="5224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Программное обеспечение</a:t>
                      </a:r>
                      <a:endParaRPr lang="ru-RU" sz="800">
                        <a:effectLst/>
                        <a:latin typeface="Humanst521 BT"/>
                        <a:ea typeface="Times New Roman"/>
                        <a:cs typeface="Times New Roman"/>
                      </a:endParaRPr>
                    </a:p>
                  </a:txBody>
                  <a:tcPr marL="52246" marR="5224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  <a:tabLst>
                          <a:tab pos="226695" algn="l"/>
                        </a:tabLst>
                      </a:pPr>
                      <a:r>
                        <a:rPr lang="de-DE" sz="800">
                          <a:effectLst/>
                        </a:rPr>
                        <a:t>CoDeSys V3.5:</a:t>
                      </a:r>
                      <a:endParaRPr lang="ru-RU" sz="8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  <a:tabLst>
                          <a:tab pos="226695" algn="l"/>
                        </a:tabLst>
                      </a:pPr>
                      <a:r>
                        <a:rPr lang="ru-RU" sz="800">
                          <a:effectLst/>
                        </a:rPr>
                        <a:t>Дополнительно</a:t>
                      </a:r>
                      <a:r>
                        <a:rPr lang="de-DE" sz="800">
                          <a:effectLst/>
                        </a:rPr>
                        <a:t>:</a:t>
                      </a:r>
                      <a:endParaRPr lang="ru-RU" sz="800">
                        <a:effectLst/>
                        <a:latin typeface="Humanst521 BT"/>
                        <a:ea typeface="Times New Roman"/>
                        <a:cs typeface="Times New Roman"/>
                      </a:endParaRPr>
                    </a:p>
                  </a:txBody>
                  <a:tcPr marL="52246" marR="522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Система программирования стандарта </a:t>
                      </a:r>
                      <a:r>
                        <a:rPr lang="de-DE" sz="800">
                          <a:effectLst/>
                        </a:rPr>
                        <a:t> IEC-61131-3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Драйверы </a:t>
                      </a:r>
                      <a:r>
                        <a:rPr lang="en-US" sz="800">
                          <a:effectLst/>
                        </a:rPr>
                        <a:t>CANopen</a:t>
                      </a:r>
                      <a:r>
                        <a:rPr lang="ru-RU" sz="800">
                          <a:effectLst/>
                        </a:rPr>
                        <a:t> –  и/или  </a:t>
                      </a:r>
                      <a:r>
                        <a:rPr lang="en-US" sz="800">
                          <a:effectLst/>
                        </a:rPr>
                        <a:t>EtherCAT</a:t>
                      </a:r>
                      <a:r>
                        <a:rPr lang="ru-RU" sz="800">
                          <a:effectLst/>
                        </a:rPr>
                        <a:t>® - мастер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Humanst521 BT"/>
                        <a:ea typeface="Times New Roman"/>
                        <a:cs typeface="Times New Roman"/>
                      </a:endParaRPr>
                    </a:p>
                  </a:txBody>
                  <a:tcPr marL="52246" marR="52246" marT="0" marB="0"/>
                </a:tc>
              </a:tr>
              <a:tr h="133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Humanst521 BT"/>
                        <a:ea typeface="Times New Roman"/>
                        <a:cs typeface="Times New Roman"/>
                      </a:endParaRPr>
                    </a:p>
                  </a:txBody>
                  <a:tcPr marL="52246" marR="52246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Humanst521 BT"/>
                        <a:ea typeface="Times New Roman"/>
                        <a:cs typeface="Times New Roman"/>
                      </a:endParaRPr>
                    </a:p>
                  </a:txBody>
                  <a:tcPr marL="52246" marR="5224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33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Интерфейсы</a:t>
                      </a:r>
                      <a:endParaRPr lang="ru-RU" sz="800">
                        <a:effectLst/>
                        <a:latin typeface="Humanst521 BT"/>
                        <a:ea typeface="Times New Roman"/>
                        <a:cs typeface="Times New Roman"/>
                      </a:endParaRPr>
                    </a:p>
                  </a:txBody>
                  <a:tcPr marL="52246" marR="5224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  <a:tabLst>
                          <a:tab pos="226695" algn="l"/>
                        </a:tabLst>
                      </a:pPr>
                      <a:r>
                        <a:rPr lang="de-DE" sz="800">
                          <a:effectLst/>
                        </a:rPr>
                        <a:t>CAN:</a:t>
                      </a:r>
                      <a:endParaRPr lang="ru-RU" sz="8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  <a:tabLst>
                          <a:tab pos="226695" algn="l"/>
                        </a:tabLst>
                      </a:pPr>
                      <a:r>
                        <a:rPr lang="de-DE" sz="800">
                          <a:effectLst/>
                        </a:rPr>
                        <a:t>Ethernet: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  <a:tabLst>
                          <a:tab pos="226695" algn="l"/>
                        </a:tabLst>
                      </a:pPr>
                      <a:r>
                        <a:rPr lang="en-US" sz="800">
                          <a:effectLst/>
                        </a:rPr>
                        <a:t>USB</a:t>
                      </a:r>
                      <a:endParaRPr lang="ru-RU" sz="8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  <a:tabLst>
                          <a:tab pos="226695" algn="l"/>
                        </a:tabLst>
                      </a:pPr>
                      <a:r>
                        <a:rPr lang="ru-RU" sz="800">
                          <a:effectLst/>
                        </a:rPr>
                        <a:t>Возможность подключения шифратора приращения</a:t>
                      </a:r>
                      <a:endParaRPr lang="ru-RU" sz="800">
                        <a:effectLst/>
                        <a:latin typeface="Humanst521 BT"/>
                        <a:ea typeface="Times New Roman"/>
                        <a:cs typeface="Times New Roman"/>
                      </a:endParaRPr>
                    </a:p>
                  </a:txBody>
                  <a:tcPr marL="52246" marR="522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 x (10 </a:t>
                      </a:r>
                      <a:r>
                        <a:rPr lang="en-US" sz="800" dirty="0" err="1">
                          <a:effectLst/>
                        </a:rPr>
                        <a:t>KBit</a:t>
                      </a:r>
                      <a:r>
                        <a:rPr lang="en-US" sz="800" dirty="0">
                          <a:effectLst/>
                        </a:rPr>
                        <a:t>/s…1 </a:t>
                      </a:r>
                      <a:r>
                        <a:rPr lang="en-US" sz="800" dirty="0" err="1">
                          <a:effectLst/>
                        </a:rPr>
                        <a:t>MBit</a:t>
                      </a:r>
                      <a:r>
                        <a:rPr lang="en-US" sz="800" dirty="0">
                          <a:effectLst/>
                        </a:rPr>
                        <a:t>/s)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 </a:t>
                      </a:r>
                      <a:r>
                        <a:rPr lang="en-US" sz="800" dirty="0">
                          <a:effectLst/>
                        </a:rPr>
                        <a:t>x</a:t>
                      </a:r>
                      <a:r>
                        <a:rPr lang="ru-RU" sz="800" dirty="0">
                          <a:effectLst/>
                        </a:rPr>
                        <a:t> (10/100 </a:t>
                      </a:r>
                      <a:r>
                        <a:rPr lang="en-US" sz="800" dirty="0" err="1">
                          <a:effectLst/>
                        </a:rPr>
                        <a:t>MBit</a:t>
                      </a:r>
                      <a:r>
                        <a:rPr lang="ru-RU" sz="800" dirty="0">
                          <a:effectLst/>
                        </a:rPr>
                        <a:t>/</a:t>
                      </a:r>
                      <a:r>
                        <a:rPr lang="en-US" sz="800" dirty="0">
                          <a:effectLst/>
                        </a:rPr>
                        <a:t>s</a:t>
                      </a:r>
                      <a:r>
                        <a:rPr lang="ru-RU" sz="800" dirty="0">
                          <a:effectLst/>
                        </a:rPr>
                        <a:t>) –  </a:t>
                      </a:r>
                      <a:r>
                        <a:rPr lang="ru-RU" sz="800" u="sng" dirty="0">
                          <a:effectLst/>
                        </a:rPr>
                        <a:t>без встроенного</a:t>
                      </a:r>
                      <a:r>
                        <a:rPr lang="ru-RU" sz="800" dirty="0">
                          <a:effectLst/>
                        </a:rPr>
                        <a:t> коммутатора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ETH</a:t>
                      </a:r>
                      <a:r>
                        <a:rPr lang="ru-RU" sz="800" dirty="0">
                          <a:effectLst/>
                        </a:rPr>
                        <a:t>0: интерфейс для </a:t>
                      </a:r>
                      <a:r>
                        <a:rPr lang="en-US" sz="800" dirty="0">
                          <a:effectLst/>
                        </a:rPr>
                        <a:t>PC</a:t>
                      </a:r>
                      <a:r>
                        <a:rPr lang="ru-RU" sz="800" dirty="0">
                          <a:effectLst/>
                        </a:rPr>
                        <a:t> (программирования)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ETH1: </a:t>
                      </a:r>
                      <a:r>
                        <a:rPr lang="de-DE" sz="800" dirty="0" err="1">
                          <a:effectLst/>
                        </a:rPr>
                        <a:t>EtherCAT</a:t>
                      </a:r>
                      <a:r>
                        <a:rPr lang="de-DE" sz="800" dirty="0">
                          <a:effectLst/>
                        </a:rPr>
                        <a:t>®</a:t>
                      </a:r>
                      <a:endParaRPr lang="ru-RU" sz="800" dirty="0">
                        <a:effectLst/>
                        <a:latin typeface="Humanst521 BT"/>
                        <a:ea typeface="Times New Roman"/>
                        <a:cs typeface="Times New Roman"/>
                      </a:endParaRPr>
                    </a:p>
                  </a:txBody>
                  <a:tcPr marL="52246" marR="52246" marT="0" marB="0"/>
                </a:tc>
              </a:tr>
              <a:tr h="133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Humanst521 BT"/>
                        <a:ea typeface="Times New Roman"/>
                        <a:cs typeface="Times New Roman"/>
                      </a:endParaRPr>
                    </a:p>
                  </a:txBody>
                  <a:tcPr marL="52246" marR="52246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Humanst521 BT"/>
                        <a:ea typeface="Times New Roman"/>
                        <a:cs typeface="Times New Roman"/>
                      </a:endParaRPr>
                    </a:p>
                  </a:txBody>
                  <a:tcPr marL="52246" marR="5224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9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Аппаратная конфигурация</a:t>
                      </a:r>
                      <a:endParaRPr lang="ru-RU" sz="800">
                        <a:effectLst/>
                        <a:latin typeface="Humanst521 BT"/>
                        <a:ea typeface="Times New Roman"/>
                        <a:cs typeface="Times New Roman"/>
                      </a:endParaRPr>
                    </a:p>
                  </a:txBody>
                  <a:tcPr marL="52246" marR="5224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  <a:tabLst>
                          <a:tab pos="226695" algn="l"/>
                        </a:tabLst>
                      </a:pPr>
                      <a:r>
                        <a:rPr lang="ru-RU" sz="800">
                          <a:effectLst/>
                        </a:rPr>
                        <a:t>Микропроцессор</a:t>
                      </a:r>
                      <a:r>
                        <a:rPr lang="de-DE" sz="800">
                          <a:effectLst/>
                        </a:rPr>
                        <a:t>:</a:t>
                      </a:r>
                      <a:endParaRPr lang="ru-RU" sz="8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  <a:tabLst>
                          <a:tab pos="226695" algn="l"/>
                        </a:tabLst>
                      </a:pPr>
                      <a:r>
                        <a:rPr lang="de-DE" sz="800">
                          <a:effectLst/>
                        </a:rPr>
                        <a:t>DDR2-SDRAM:</a:t>
                      </a:r>
                      <a:endParaRPr lang="ru-RU" sz="8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  <a:tabLst>
                          <a:tab pos="226695" algn="l"/>
                        </a:tabLst>
                      </a:pPr>
                      <a:r>
                        <a:rPr lang="de-DE" sz="800">
                          <a:effectLst/>
                        </a:rPr>
                        <a:t>NOR-FLASH:</a:t>
                      </a:r>
                      <a:endParaRPr lang="ru-RU" sz="8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  <a:tabLst>
                          <a:tab pos="226695" algn="l"/>
                        </a:tabLst>
                      </a:pPr>
                      <a:r>
                        <a:rPr lang="de-DE" sz="800">
                          <a:effectLst/>
                        </a:rPr>
                        <a:t>NVRAM</a:t>
                      </a:r>
                      <a:endParaRPr lang="ru-RU" sz="8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  <a:tabLst>
                          <a:tab pos="226695" algn="l"/>
                        </a:tabLst>
                      </a:pPr>
                      <a:r>
                        <a:rPr lang="ru-RU" sz="800">
                          <a:effectLst/>
                        </a:rPr>
                        <a:t>Дополнительно</a:t>
                      </a:r>
                      <a:r>
                        <a:rPr lang="de-DE" sz="800">
                          <a:effectLst/>
                        </a:rPr>
                        <a:t>:</a:t>
                      </a:r>
                      <a:endParaRPr lang="ru-RU" sz="800">
                        <a:effectLst/>
                      </a:endParaRPr>
                    </a:p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  <a:tabLst>
                          <a:tab pos="226695" algn="l"/>
                        </a:tabLst>
                      </a:pPr>
                      <a:r>
                        <a:rPr lang="ru-RU" sz="800">
                          <a:effectLst/>
                        </a:rPr>
                        <a:t>Индикация</a:t>
                      </a:r>
                      <a:r>
                        <a:rPr lang="de-DE" sz="800">
                          <a:effectLst/>
                        </a:rPr>
                        <a:t>:</a:t>
                      </a:r>
                      <a:endParaRPr lang="ru-RU" sz="8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  <a:tabLst>
                          <a:tab pos="226695" algn="l"/>
                        </a:tabLst>
                      </a:pPr>
                      <a:r>
                        <a:rPr lang="ru-RU" sz="800">
                          <a:effectLst/>
                        </a:rPr>
                        <a:t>Время исполнения:</a:t>
                      </a:r>
                      <a:endParaRPr lang="ru-RU" sz="800">
                        <a:effectLst/>
                        <a:latin typeface="Humanst521 BT"/>
                        <a:ea typeface="Times New Roman"/>
                        <a:cs typeface="Times New Roman"/>
                      </a:endParaRPr>
                    </a:p>
                  </a:txBody>
                  <a:tcPr marL="52246" marR="522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ARM11 / 532 </a:t>
                      </a:r>
                      <a:r>
                        <a:rPr lang="ru-RU" sz="800">
                          <a:effectLst/>
                        </a:rPr>
                        <a:t>МГц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128 МБ (по отдельному заказу:  256 МБ)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32 МБ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64 КБ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Поддержка внешней </a:t>
                      </a:r>
                      <a:r>
                        <a:rPr lang="en-US" sz="800">
                          <a:effectLst/>
                        </a:rPr>
                        <a:t>NAND</a:t>
                      </a:r>
                      <a:r>
                        <a:rPr lang="ru-RU" sz="800">
                          <a:effectLst/>
                        </a:rPr>
                        <a:t>-</a:t>
                      </a:r>
                      <a:r>
                        <a:rPr lang="en-US" sz="800">
                          <a:effectLst/>
                        </a:rPr>
                        <a:t>Flash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(</a:t>
                      </a:r>
                      <a:r>
                        <a:rPr lang="en-US" sz="800">
                          <a:effectLst/>
                        </a:rPr>
                        <a:t>micro</a:t>
                      </a:r>
                      <a:r>
                        <a:rPr lang="ru-RU" sz="800">
                          <a:effectLst/>
                        </a:rPr>
                        <a:t>-</a:t>
                      </a:r>
                      <a:r>
                        <a:rPr lang="en-US" sz="800">
                          <a:effectLst/>
                        </a:rPr>
                        <a:t>SD </a:t>
                      </a:r>
                      <a:r>
                        <a:rPr lang="ru-RU" sz="800">
                          <a:effectLst/>
                        </a:rPr>
                        <a:t>карта)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</a:t>
                      </a:r>
                      <a:r>
                        <a:rPr lang="en-US" sz="800">
                          <a:effectLst/>
                        </a:rPr>
                        <a:t>x </a:t>
                      </a:r>
                      <a:r>
                        <a:rPr lang="ru-RU" sz="800">
                          <a:effectLst/>
                        </a:rPr>
                        <a:t>зел. («работа») / 1 </a:t>
                      </a:r>
                      <a:r>
                        <a:rPr lang="en-US" sz="800">
                          <a:effectLst/>
                        </a:rPr>
                        <a:t>x </a:t>
                      </a:r>
                      <a:r>
                        <a:rPr lang="ru-RU" sz="800">
                          <a:effectLst/>
                        </a:rPr>
                        <a:t>кр.(«ошибка»)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4</a:t>
                      </a:r>
                      <a:r>
                        <a:rPr lang="ru-RU" sz="800">
                          <a:effectLst/>
                        </a:rPr>
                        <a:t> мкс</a:t>
                      </a:r>
                      <a:r>
                        <a:rPr lang="de-DE" sz="800">
                          <a:effectLst/>
                        </a:rPr>
                        <a:t> (</a:t>
                      </a:r>
                      <a:r>
                        <a:rPr lang="ru-RU" sz="800">
                          <a:effectLst/>
                        </a:rPr>
                        <a:t>для программы из</a:t>
                      </a:r>
                      <a:r>
                        <a:rPr lang="de-DE" sz="800">
                          <a:effectLst/>
                        </a:rPr>
                        <a:t> 1.000 </a:t>
                      </a:r>
                      <a:r>
                        <a:rPr lang="ru-RU" sz="800">
                          <a:effectLst/>
                        </a:rPr>
                        <a:t>инструкций</a:t>
                      </a:r>
                      <a:r>
                        <a:rPr lang="de-DE" sz="800">
                          <a:effectLst/>
                        </a:rPr>
                        <a:t>)</a:t>
                      </a:r>
                      <a:endParaRPr lang="ru-RU" sz="800">
                        <a:effectLst/>
                        <a:latin typeface="Humanst521 BT"/>
                        <a:ea typeface="Times New Roman"/>
                        <a:cs typeface="Times New Roman"/>
                      </a:endParaRPr>
                    </a:p>
                  </a:txBody>
                  <a:tcPr marL="52246" marR="52246" marT="0" marB="0"/>
                </a:tc>
              </a:tr>
              <a:tr h="133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Humanst521 BT"/>
                        <a:ea typeface="Times New Roman"/>
                        <a:cs typeface="Times New Roman"/>
                      </a:endParaRPr>
                    </a:p>
                  </a:txBody>
                  <a:tcPr marL="52246" marR="52246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Humanst521 BT"/>
                        <a:ea typeface="Times New Roman"/>
                        <a:cs typeface="Times New Roman"/>
                      </a:endParaRPr>
                    </a:p>
                  </a:txBody>
                  <a:tcPr marL="52246" marR="5224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33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800">
                          <a:effectLst/>
                        </a:rPr>
                        <a:t>Корпус</a:t>
                      </a:r>
                      <a:endParaRPr lang="ru-RU" sz="800">
                        <a:effectLst/>
                        <a:latin typeface="Humanst521 BT"/>
                        <a:ea typeface="Times New Roman"/>
                        <a:cs typeface="Times New Roman"/>
                      </a:endParaRPr>
                    </a:p>
                  </a:txBody>
                  <a:tcPr marL="52246" marR="5224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  <a:tabLst>
                          <a:tab pos="226695" algn="l"/>
                        </a:tabLst>
                      </a:pPr>
                      <a:r>
                        <a:rPr lang="ru-RU" sz="800" dirty="0">
                          <a:effectLst/>
                        </a:rPr>
                        <a:t>Материал</a:t>
                      </a:r>
                      <a:r>
                        <a:rPr lang="de-DE" sz="800" dirty="0">
                          <a:effectLst/>
                        </a:rPr>
                        <a:t>:</a:t>
                      </a:r>
                      <a:endParaRPr lang="ru-RU" sz="8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  <a:tabLst>
                          <a:tab pos="226695" algn="l"/>
                        </a:tabLst>
                      </a:pPr>
                      <a:r>
                        <a:rPr lang="ru-RU" sz="800" dirty="0">
                          <a:effectLst/>
                        </a:rPr>
                        <a:t>Цвет</a:t>
                      </a:r>
                      <a:r>
                        <a:rPr lang="de-DE" sz="800" dirty="0">
                          <a:effectLst/>
                        </a:rPr>
                        <a:t>:</a:t>
                      </a:r>
                      <a:endParaRPr lang="ru-RU" sz="8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  <a:tabLst>
                          <a:tab pos="226695" algn="l"/>
                        </a:tabLst>
                      </a:pPr>
                      <a:r>
                        <a:rPr lang="ru-RU" sz="800" dirty="0">
                          <a:effectLst/>
                        </a:rPr>
                        <a:t>Класс защиты</a:t>
                      </a:r>
                      <a:r>
                        <a:rPr lang="de-DE" sz="800" dirty="0">
                          <a:effectLst/>
                        </a:rPr>
                        <a:t>:</a:t>
                      </a:r>
                      <a:endParaRPr lang="ru-RU" sz="8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  <a:tabLst>
                          <a:tab pos="226695" algn="l"/>
                        </a:tabLst>
                      </a:pPr>
                      <a:r>
                        <a:rPr lang="ru-RU" sz="800" dirty="0">
                          <a:effectLst/>
                        </a:rPr>
                        <a:t>Соединители</a:t>
                      </a:r>
                      <a:r>
                        <a:rPr lang="de-DE" sz="800" dirty="0">
                          <a:effectLst/>
                        </a:rPr>
                        <a:t>:</a:t>
                      </a:r>
                      <a:endParaRPr lang="ru-RU" sz="800" dirty="0">
                        <a:effectLst/>
                      </a:endParaRPr>
                    </a:p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marL="226695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  <a:tabLst>
                          <a:tab pos="226695" algn="l"/>
                        </a:tabLst>
                      </a:pPr>
                      <a:r>
                        <a:rPr lang="ru-RU" sz="800" dirty="0">
                          <a:effectLst/>
                        </a:rPr>
                        <a:t>Тип установки</a:t>
                      </a:r>
                      <a:r>
                        <a:rPr lang="de-DE" sz="800" dirty="0">
                          <a:effectLst/>
                        </a:rPr>
                        <a:t>:</a:t>
                      </a:r>
                      <a:endParaRPr lang="ru-RU" sz="8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  <a:tabLst>
                          <a:tab pos="226695" algn="l"/>
                        </a:tabLst>
                      </a:pPr>
                      <a:r>
                        <a:rPr lang="ru-RU" sz="800" dirty="0">
                          <a:effectLst/>
                        </a:rPr>
                        <a:t>Габариты</a:t>
                      </a:r>
                      <a:r>
                        <a:rPr lang="de-DE" sz="800" dirty="0">
                          <a:effectLst/>
                        </a:rPr>
                        <a:t>:</a:t>
                      </a:r>
                      <a:endParaRPr lang="ru-RU" sz="800" dirty="0">
                        <a:effectLst/>
                      </a:endParaRPr>
                    </a:p>
                    <a:p>
                      <a:pPr marL="226695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Humanst521 BT"/>
                        <a:ea typeface="Times New Roman"/>
                        <a:cs typeface="Times New Roman"/>
                      </a:endParaRPr>
                    </a:p>
                  </a:txBody>
                  <a:tcPr marL="52246" marR="522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800" dirty="0">
                          <a:effectLst/>
                        </a:rPr>
                        <a:t>Передняя панель: алюминий, нержавеющая сталь, пластик, стекло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800" dirty="0">
                          <a:effectLst/>
                        </a:rPr>
                        <a:t>По передней панели: </a:t>
                      </a:r>
                      <a:r>
                        <a:rPr lang="en-US" sz="800" dirty="0">
                          <a:effectLst/>
                        </a:rPr>
                        <a:t>IP</a:t>
                      </a:r>
                      <a:r>
                        <a:rPr lang="ru-RU" sz="800" dirty="0">
                          <a:effectLst/>
                        </a:rPr>
                        <a:t>65, с остальных сторон </a:t>
                      </a:r>
                      <a:r>
                        <a:rPr lang="en-US" sz="800" dirty="0">
                          <a:effectLst/>
                        </a:rPr>
                        <a:t>IP</a:t>
                      </a:r>
                      <a:r>
                        <a:rPr lang="ru-RU" sz="800" dirty="0">
                          <a:effectLst/>
                        </a:rPr>
                        <a:t>20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800" dirty="0">
                          <a:effectLst/>
                        </a:rPr>
                        <a:t>2* 4-конт. соединителя для </a:t>
                      </a:r>
                      <a:r>
                        <a:rPr lang="en-US" sz="800" dirty="0">
                          <a:effectLst/>
                        </a:rPr>
                        <a:t>CAN</a:t>
                      </a:r>
                      <a:r>
                        <a:rPr lang="ru-RU" sz="800" dirty="0">
                          <a:effectLst/>
                        </a:rPr>
                        <a:t>, 1* 3-конт. соединитель для питания, </a:t>
                      </a:r>
                      <a:r>
                        <a:rPr lang="en-US" sz="800" dirty="0">
                          <a:effectLst/>
                        </a:rPr>
                        <a:t>DSUB</a:t>
                      </a:r>
                      <a:r>
                        <a:rPr lang="ru-RU" sz="800" dirty="0">
                          <a:effectLst/>
                        </a:rPr>
                        <a:t> 9 для </a:t>
                      </a:r>
                      <a:r>
                        <a:rPr lang="en-US" sz="800" dirty="0">
                          <a:effectLst/>
                        </a:rPr>
                        <a:t>RS</a:t>
                      </a:r>
                      <a:r>
                        <a:rPr lang="ru-RU" sz="800" dirty="0">
                          <a:effectLst/>
                        </a:rPr>
                        <a:t>232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800" dirty="0">
                          <a:effectLst/>
                        </a:rPr>
                        <a:t>2* </a:t>
                      </a:r>
                      <a:r>
                        <a:rPr lang="en-US" sz="800" dirty="0">
                          <a:effectLst/>
                        </a:rPr>
                        <a:t>RJ</a:t>
                      </a:r>
                      <a:r>
                        <a:rPr lang="ru-RU" sz="800" dirty="0">
                          <a:effectLst/>
                        </a:rPr>
                        <a:t>45  (</a:t>
                      </a:r>
                      <a:r>
                        <a:rPr lang="en-US" sz="800" dirty="0" err="1">
                          <a:effectLst/>
                        </a:rPr>
                        <a:t>EtherCAT</a:t>
                      </a:r>
                      <a:r>
                        <a:rPr lang="ru-RU" sz="800" dirty="0">
                          <a:effectLst/>
                        </a:rPr>
                        <a:t>®</a:t>
                      </a:r>
                      <a:r>
                        <a:rPr lang="ru-RU" sz="800" baseline="30000" dirty="0">
                          <a:effectLst/>
                        </a:rPr>
                        <a:t>1</a:t>
                      </a:r>
                      <a:r>
                        <a:rPr lang="ru-RU" sz="800" dirty="0">
                          <a:effectLst/>
                        </a:rPr>
                        <a:t> / программирование-</a:t>
                      </a:r>
                      <a:r>
                        <a:rPr lang="en-US" sz="800" dirty="0">
                          <a:effectLst/>
                        </a:rPr>
                        <a:t>PC</a:t>
                      </a:r>
                      <a:r>
                        <a:rPr lang="ru-RU" sz="800" dirty="0">
                          <a:effectLst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800" dirty="0">
                          <a:effectLst/>
                        </a:rPr>
                        <a:t>В вырез на панели (4 резьбовые шпильки)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800" dirty="0">
                          <a:effectLst/>
                        </a:rPr>
                        <a:t>В зависимости от размера дисплея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Humanst521 BT"/>
                        <a:ea typeface="Times New Roman"/>
                        <a:cs typeface="Times New Roman"/>
                      </a:endParaRPr>
                    </a:p>
                  </a:txBody>
                  <a:tcPr marL="52246" marR="52246" marT="0" marB="0"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1" y="116632"/>
            <a:ext cx="8855631" cy="720080"/>
          </a:xfrm>
        </p:spPr>
        <p:txBody>
          <a:bodyPr/>
          <a:lstStyle/>
          <a:p>
            <a:r>
              <a:rPr lang="pl-PL" dirty="0"/>
              <a:t>MKT </a:t>
            </a:r>
            <a:r>
              <a:rPr lang="ru-RU" dirty="0" smtClean="0"/>
              <a:t>Технические характеристики</a:t>
            </a:r>
            <a:endParaRPr lang="ru-RU" dirty="0"/>
          </a:p>
        </p:txBody>
      </p:sp>
      <p:pic>
        <p:nvPicPr>
          <p:cNvPr id="8" name="Picture 2" descr="http://www.mkt-sys.de/bilder/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2592288" cy="170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1931">
            <a:off x="171933" y="3722439"/>
            <a:ext cx="2814638" cy="157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2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181334" y="5853910"/>
            <a:ext cx="5711146" cy="475897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Система управления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весоизмерительным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комплексом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1" y="116632"/>
            <a:ext cx="8855631" cy="720080"/>
          </a:xfrm>
        </p:spPr>
        <p:txBody>
          <a:bodyPr/>
          <a:lstStyle/>
          <a:p>
            <a:r>
              <a:rPr lang="pl-PL" dirty="0"/>
              <a:t>MKT </a:t>
            </a:r>
            <a:r>
              <a:rPr lang="ru-RU" dirty="0"/>
              <a:t>Примеры применения</a:t>
            </a:r>
          </a:p>
        </p:txBody>
      </p:sp>
      <p:pic>
        <p:nvPicPr>
          <p:cNvPr id="8" name="Picture 2" descr="http://www.mkt-sys.de/bilder/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2592288" cy="170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sup.ru/upload/medialibrary/d23/Ris.2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96751"/>
            <a:ext cx="5040560" cy="457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1931">
            <a:off x="171933" y="3722439"/>
            <a:ext cx="2814638" cy="157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0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аблон 2013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2013</Template>
  <TotalTime>602</TotalTime>
  <Words>706</Words>
  <Application>Microsoft Office PowerPoint</Application>
  <PresentationFormat>Экран (4:3)</PresentationFormat>
  <Paragraphs>221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Шаблон 2013</vt:lpstr>
      <vt:lpstr>CorelDRAW</vt:lpstr>
      <vt:lpstr>Новые промышленные коммуникационные контроллеры МКТ и Nio2</vt:lpstr>
      <vt:lpstr>Эволюция подходов к построению АСУТП</vt:lpstr>
      <vt:lpstr>Феномен EtherCAT</vt:lpstr>
      <vt:lpstr>Эволюция EtherCAT-мастера</vt:lpstr>
      <vt:lpstr>Новая роль EtherCAT-мастера</vt:lpstr>
      <vt:lpstr>MKT Systemtechnik GmbH &amp; Co.</vt:lpstr>
      <vt:lpstr>MKT Systemtechnik GmbH &amp; Co.</vt:lpstr>
      <vt:lpstr>MKT Технические характеристики</vt:lpstr>
      <vt:lpstr>MKT Примеры применения</vt:lpstr>
      <vt:lpstr>MKT Примеры применения</vt:lpstr>
      <vt:lpstr>Nio2 Новый универсальный контроллер</vt:lpstr>
      <vt:lpstr>Nio2 Технические параметры</vt:lpstr>
      <vt:lpstr>Nio2 Коммуникационные возможности</vt:lpstr>
      <vt:lpstr>Nio2 Средства разработки</vt:lpstr>
      <vt:lpstr>Nio2 Идеален для автоматизации </vt:lpstr>
      <vt:lpstr>Nio2  Встроенный HTML5 web-интерфейс</vt:lpstr>
      <vt:lpstr>Nio2  Вертикальная интеграция</vt:lpstr>
      <vt:lpstr>Nio2  Мультимедийные приложения</vt:lpstr>
      <vt:lpstr>Nio2  Варианты исполнения</vt:lpstr>
      <vt:lpstr>Nio2  Может управлять любым домом</vt:lpstr>
      <vt:lpstr>Презентация PowerPoint</vt:lpstr>
    </vt:vector>
  </TitlesOfParts>
  <Company>FM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промышленные коммуникационные контроллеры МКТ и Nio2</dc:title>
  <dc:creator>Dell</dc:creator>
  <cp:lastModifiedBy>Dell</cp:lastModifiedBy>
  <cp:revision>44</cp:revision>
  <dcterms:created xsi:type="dcterms:W3CDTF">2013-10-21T14:41:15Z</dcterms:created>
  <dcterms:modified xsi:type="dcterms:W3CDTF">2013-10-25T11:53:56Z</dcterms:modified>
</cp:coreProperties>
</file>